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479" r:id="rId2"/>
    <p:sldId id="497" r:id="rId3"/>
    <p:sldId id="499" r:id="rId4"/>
    <p:sldId id="500" r:id="rId5"/>
    <p:sldId id="501" r:id="rId6"/>
    <p:sldId id="502" r:id="rId7"/>
    <p:sldId id="503" r:id="rId8"/>
    <p:sldId id="504" r:id="rId9"/>
    <p:sldId id="505" r:id="rId10"/>
    <p:sldId id="506" r:id="rId11"/>
    <p:sldId id="508" r:id="rId12"/>
    <p:sldId id="509" r:id="rId13"/>
    <p:sldId id="511" r:id="rId14"/>
    <p:sldId id="515" r:id="rId15"/>
    <p:sldId id="512" r:id="rId16"/>
    <p:sldId id="513" r:id="rId17"/>
    <p:sldId id="510" r:id="rId18"/>
    <p:sldId id="514" r:id="rId1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9B9C80-AE0B-4BEA-480A-92D1C1E28039}" name="學務處" initials="U" userId="學務處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E3BC"/>
    <a:srgbClr val="385723"/>
    <a:srgbClr val="FFFFFF"/>
    <a:srgbClr val="C9F5D7"/>
    <a:srgbClr val="C2FCC8"/>
    <a:srgbClr val="FFADAD"/>
    <a:srgbClr val="FCD5CE"/>
    <a:srgbClr val="FEC5BB"/>
    <a:srgbClr val="FFD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9036EA-9DE5-415E-BE80-4D9635DF07A9}" v="8" dt="2022-03-17T04:02:17.070"/>
    <p1510:client id="{D3BC6735-F946-4F52-883A-FC2C2787FD39}" v="122" dt="2022-03-16T10:07:20.803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94"/>
  </p:normalViewPr>
  <p:slideViewPr>
    <p:cSldViewPr snapToGrid="0" snapToObjects="1">
      <p:cViewPr varScale="1">
        <p:scale>
          <a:sx n="113" d="100"/>
          <a:sy n="113" d="100"/>
        </p:scale>
        <p:origin x="15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7226C-4E36-47D9-98DF-77F8BBF0757F}" type="datetimeFigureOut">
              <a:rPr lang="zh-TW" altLang="en-US" smtClean="0"/>
              <a:t>2026/4/7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E9005-348B-4511-BDAA-CE79B31B32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1974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32079-7EFF-437C-B287-B957A6C769B9}" type="datetimeFigureOut">
              <a:rPr lang="zh-TW" altLang="en-US" smtClean="0"/>
              <a:t>2026/4/7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D8E71-F42D-4182-A6D4-E1F4DE99A9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7678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專業英文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(ESP)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如何導入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如何引導全系所開課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鼓勵各系之將專業與英文結合，並且一學年至少開設一門專業英文課程，更符合未來職場需求。</a:t>
            </a:r>
          </a:p>
          <a:p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盤點</a:t>
            </a:r>
            <a:r>
              <a:rPr lang="en-US" altLang="zh-TW" dirty="0"/>
              <a:t>:</a:t>
            </a:r>
            <a:r>
              <a:rPr lang="zh-TW" altLang="en-US" dirty="0"/>
              <a:t> 著重於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推動多元英語諮詢、英檢輔導、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IEP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ESP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課程之後發現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學生英語口說機會依然偏少，開口說英文機會不多，無法得到有效提升 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歷年來都一直已強化學生口說能力為導向，推動許多英語諮詢活動、與外師有約等等口說活動，卻缺乏數據了解學生口說能力是否有提升。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學生上完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ESP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專業英文課程未有專業英語的檢定來測試學生是否有提升。</a:t>
            </a: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設定目標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經盤點後所設立的方向為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持續強化學生英文口說能力、精進職場英文能力、以及持續開設第二外語，以增加學生未來的競爭力。</a:t>
            </a: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71C95B-7BF4-4FFE-B2CE-1D5B535C009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947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專業英文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(ESP)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如何導入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如何引導全系所開課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鼓勵各系之將專業與英文結合，並且一學年至少開設一門專業英文課程，更符合未來職場需求。</a:t>
            </a:r>
          </a:p>
          <a:p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盤點</a:t>
            </a:r>
            <a:r>
              <a:rPr lang="en-US" altLang="zh-TW" dirty="0"/>
              <a:t>:</a:t>
            </a:r>
            <a:r>
              <a:rPr lang="zh-TW" altLang="en-US" dirty="0"/>
              <a:t> 著重於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推動多元英語諮詢、英檢輔導、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IEP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ESP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課程之後發現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學生英語口說機會依然偏少，開口說英文機會不多，無法得到有效提升 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歷年來都一直已強化學生口說能力為導向，推動許多英語諮詢活動、與外師有約等等口說活動，卻缺乏數據了解學生口說能力是否有提升。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學生上完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ESP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專業英文課程未有專業英語的檢定來測試學生是否有提升。</a:t>
            </a: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設定目標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經盤點後所設立的方向為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持續強化學生英文口說能力、精進職場英文能力、以及持續開設第二外語，以增加學生未來的競爭力。</a:t>
            </a: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71C95B-7BF4-4FFE-B2CE-1D5B535C009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798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專業英文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(ESP)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如何導入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如何引導全系所開課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鼓勵各系之將專業與英文結合，並且一學年至少開設一門專業英文課程，更符合未來職場需求。</a:t>
            </a:r>
          </a:p>
          <a:p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盤點</a:t>
            </a:r>
            <a:r>
              <a:rPr lang="en-US" altLang="zh-TW" dirty="0"/>
              <a:t>:</a:t>
            </a:r>
            <a:r>
              <a:rPr lang="zh-TW" altLang="en-US" dirty="0"/>
              <a:t> 著重於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推動多元英語諮詢、英檢輔導、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IEP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ESP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課程之後發現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學生英語口說機會依然偏少，開口說英文機會不多，無法得到有效提升 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歷年來都一直已強化學生口說能力為導向，推動許多英語諮詢活動、與外師有約等等口說活動，卻缺乏數據了解學生口說能力是否有提升。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學生上完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ESP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專業英文課程未有專業英語的檢定來測試學生是否有提升。</a:t>
            </a: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設定目標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經盤點後所設立的方向為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持續強化學生英文口說能力、精進職場英文能力、以及持續開設第二外語，以增加學生未來的競爭力。</a:t>
            </a: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71C95B-7BF4-4FFE-B2CE-1D5B535C009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345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專業英文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(ESP)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如何導入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如何引導全系所開課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鼓勵各系之將專業與英文結合，並且一學年至少開設一門專業英文課程，更符合未來職場需求。</a:t>
            </a:r>
          </a:p>
          <a:p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盤點</a:t>
            </a:r>
            <a:r>
              <a:rPr lang="en-US" altLang="zh-TW" dirty="0"/>
              <a:t>:</a:t>
            </a:r>
            <a:r>
              <a:rPr lang="zh-TW" altLang="en-US" dirty="0"/>
              <a:t> 著重於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推動多元英語諮詢、英檢輔導、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IEP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ESP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課程之後發現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學生英語口說機會依然偏少，開口說英文機會不多，無法得到有效提升 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歷年來都一直已強化學生口說能力為導向，推動許多英語諮詢活動、與外師有約等等口說活動，卻缺乏數據了解學生口說能力是否有提升。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學生上完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ESP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專業英文課程未有專業英語的檢定來測試學生是否有提升。</a:t>
            </a: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設定目標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經盤點後所設立的方向為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持續強化學生英文口說能力、精進職場英文能力、以及持續開設第二外語，以增加學生未來的競爭力。</a:t>
            </a: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71C95B-7BF4-4FFE-B2CE-1D5B535C009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961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專業英文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(ESP)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如何導入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如何引導全系所開課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鼓勵各系之將專業與英文結合，並且一學年至少開設一門專業英文課程，更符合未來職場需求。</a:t>
            </a:r>
          </a:p>
          <a:p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盤點</a:t>
            </a:r>
            <a:r>
              <a:rPr lang="en-US" altLang="zh-TW" dirty="0"/>
              <a:t>:</a:t>
            </a:r>
            <a:r>
              <a:rPr lang="zh-TW" altLang="en-US" dirty="0"/>
              <a:t> 著重於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推動多元英語諮詢、英檢輔導、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IEP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ESP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課程之後發現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學生英語口說機會依然偏少，開口說英文機會不多，無法得到有效提升 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歷年來都一直已強化學生口說能力為導向，推動許多英語諮詢活動、與外師有約等等口說活動，卻缺乏數據了解學生口說能力是否有提升。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學生上完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ESP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專業英文課程未有專業英語的檢定來測試學生是否有提升。</a:t>
            </a: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設定目標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經盤點後所設立的方向為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持續強化學生英文口說能力、精進職場英文能力、以及持續開設第二外語，以增加學生未來的競爭力。</a:t>
            </a: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71C95B-7BF4-4FFE-B2CE-1D5B535C009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069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專業英文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(ESP)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如何導入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如何引導全系所開課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鼓勵各系之將專業與英文結合，並且一學年至少開設一門專業英文課程，更符合未來職場需求。</a:t>
            </a:r>
          </a:p>
          <a:p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盤點</a:t>
            </a:r>
            <a:r>
              <a:rPr lang="en-US" altLang="zh-TW" dirty="0"/>
              <a:t>:</a:t>
            </a:r>
            <a:r>
              <a:rPr lang="zh-TW" altLang="en-US" dirty="0"/>
              <a:t> 著重於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推動多元英語諮詢、英檢輔導、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IEP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ESP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課程之後發現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學生英語口說機會依然偏少，開口說英文機會不多，無法得到有效提升 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歷年來都一直已強化學生口說能力為導向，推動許多英語諮詢活動、與外師有約等等口說活動，卻缺乏數據了解學生口說能力是否有提升。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學生上完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ESP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專業英文課程未有專業英語的檢定來測試學生是否有提升。</a:t>
            </a: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設定目標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經盤點後所設立的方向為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持續強化學生英文口說能力、精進職場英文能力、以及持續開設第二外語，以增加學生未來的競爭力。</a:t>
            </a: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71C95B-7BF4-4FFE-B2CE-1D5B535C009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532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專業英文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(ESP)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如何導入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如何引導全系所開課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鼓勵各系之將專業與英文結合，並且一學年至少開設一門專業英文課程，更符合未來職場需求。</a:t>
            </a:r>
          </a:p>
          <a:p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盤點</a:t>
            </a:r>
            <a:r>
              <a:rPr lang="en-US" altLang="zh-TW" dirty="0"/>
              <a:t>:</a:t>
            </a:r>
            <a:r>
              <a:rPr lang="zh-TW" altLang="en-US" dirty="0"/>
              <a:t> 著重於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推動多元英語諮詢、英檢輔導、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IEP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ESP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課程之後發現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學生英語口說機會依然偏少，開口說英文機會不多，無法得到有效提升 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歷年來都一直已強化學生口說能力為導向，推動許多英語諮詢活動、與外師有約等等口說活動，卻缺乏數據了解學生口說能力是否有提升。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學生上完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ESP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專業英文課程未有專業英語的檢定來測試學生是否有提升。</a:t>
            </a: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設定目標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經盤點後所設立的方向為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持續強化學生英文口說能力、精進職場英文能力、以及持續開設第二外語，以增加學生未來的競爭力。</a:t>
            </a: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71C95B-7BF4-4FFE-B2CE-1D5B535C009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674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專業英文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(ESP)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如何導入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如何引導全系所開課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鼓勵各系之將專業與英文結合，並且一學年至少開設一門專業英文課程，更符合未來職場需求。</a:t>
            </a:r>
          </a:p>
          <a:p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盤點</a:t>
            </a:r>
            <a:r>
              <a:rPr lang="en-US" altLang="zh-TW" dirty="0"/>
              <a:t>:</a:t>
            </a:r>
            <a:r>
              <a:rPr lang="zh-TW" altLang="en-US" dirty="0"/>
              <a:t> 著重於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推動多元英語諮詢、英檢輔導、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IEP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ESP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課程之後發現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學生英語口說機會依然偏少，開口說英文機會不多，無法得到有效提升 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歷年來都一直已強化學生口說能力為導向，推動許多英語諮詢活動、與外師有約等等口說活動，卻缺乏數據了解學生口說能力是否有提升。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學生上完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ESP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專業英文課程未有專業英語的檢定來測試學生是否有提升。</a:t>
            </a: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設定目標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經盤點後所設立的方向為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持續強化學生英文口說能力、精進職場英文能力、以及持續開設第二外語，以增加學生未來的競爭力。</a:t>
            </a: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71C95B-7BF4-4FFE-B2CE-1D5B535C009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58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專業英文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(ESP)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如何導入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如何引導全系所開課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鼓勵各系之將專業與英文結合，並且一學年至少開設一門專業英文課程，更符合未來職場需求。</a:t>
            </a:r>
          </a:p>
          <a:p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盤點</a:t>
            </a:r>
            <a:r>
              <a:rPr lang="en-US" altLang="zh-TW" dirty="0"/>
              <a:t>:</a:t>
            </a:r>
            <a:r>
              <a:rPr lang="zh-TW" altLang="en-US" dirty="0"/>
              <a:t> 著重於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推動多元英語諮詢、英檢輔導、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IEP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ESP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課程之後發現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學生英語口說機會依然偏少，開口說英文機會不多，無法得到有效提升 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歷年來都一直已強化學生口說能力為導向，推動許多英語諮詢活動、與外師有約等等口說活動，卻缺乏數據了解學生口說能力是否有提升。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學生上完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ESP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專業英文課程未有專業英語的檢定來測試學生是否有提升。</a:t>
            </a: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設定目標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經盤點後所設立的方向為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持續強化學生英文口說能力、精進職場英文能力、以及持續開設第二外語，以增加學生未來的競爭力。</a:t>
            </a: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71C95B-7BF4-4FFE-B2CE-1D5B535C009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429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專業英文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(ESP)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如何導入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如何引導全系所開課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鼓勵各系之將專業與英文結合，並且一學年至少開設一門專業英文課程，更符合未來職場需求。</a:t>
            </a:r>
          </a:p>
          <a:p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盤點</a:t>
            </a:r>
            <a:r>
              <a:rPr lang="en-US" altLang="zh-TW" dirty="0"/>
              <a:t>:</a:t>
            </a:r>
            <a:r>
              <a:rPr lang="zh-TW" altLang="en-US" dirty="0"/>
              <a:t> 著重於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推動多元英語諮詢、英檢輔導、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IEP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ESP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課程之後發現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學生英語口說機會依然偏少，開口說英文機會不多，無法得到有效提升 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歷年來都一直已強化學生口說能力為導向，推動許多英語諮詢活動、與外師有約等等口說活動，卻缺乏數據了解學生口說能力是否有提升。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學生上完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ESP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專業英文課程未有專業英語的檢定來測試學生是否有提升。</a:t>
            </a: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設定目標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經盤點後所設立的方向為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持續強化學生英文口說能力、精進職場英文能力、以及持續開設第二外語，以增加學生未來的競爭力。</a:t>
            </a: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71C95B-7BF4-4FFE-B2CE-1D5B535C009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631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專業英文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(ESP)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如何導入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如何引導全系所開課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鼓勵各系之將專業與英文結合，並且一學年至少開設一門專業英文課程，更符合未來職場需求。</a:t>
            </a:r>
          </a:p>
          <a:p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盤點</a:t>
            </a:r>
            <a:r>
              <a:rPr lang="en-US" altLang="zh-TW" dirty="0"/>
              <a:t>:</a:t>
            </a:r>
            <a:r>
              <a:rPr lang="zh-TW" altLang="en-US" dirty="0"/>
              <a:t> 著重於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推動多元英語諮詢、英檢輔導、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IEP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ESP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課程之後發現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學生英語口說機會依然偏少，開口說英文機會不多，無法得到有效提升 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歷年來都一直已強化學生口說能力為導向，推動許多英語諮詢活動、與外師有約等等口說活動，卻缺乏數據了解學生口說能力是否有提升。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學生上完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ESP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專業英文課程未有專業英語的檢定來測試學生是否有提升。</a:t>
            </a: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設定目標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經盤點後所設立的方向為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持續強化學生英文口說能力、精進職場英文能力、以及持續開設第二外語，以增加學生未來的競爭力。</a:t>
            </a: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71C95B-7BF4-4FFE-B2CE-1D5B535C009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014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專業英文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(ESP)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如何導入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如何引導全系所開課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鼓勵各系之將專業與英文結合，並且一學年至少開設一門專業英文課程，更符合未來職場需求。</a:t>
            </a:r>
          </a:p>
          <a:p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盤點</a:t>
            </a:r>
            <a:r>
              <a:rPr lang="en-US" altLang="zh-TW" dirty="0"/>
              <a:t>:</a:t>
            </a:r>
            <a:r>
              <a:rPr lang="zh-TW" altLang="en-US" dirty="0"/>
              <a:t> 著重於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推動多元英語諮詢、英檢輔導、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IEP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ESP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課程之後發現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學生英語口說機會依然偏少，開口說英文機會不多，無法得到有效提升 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歷年來都一直已強化學生口說能力為導向，推動許多英語諮詢活動、與外師有約等等口說活動，卻缺乏數據了解學生口說能力是否有提升。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學生上完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ESP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專業英文課程未有專業英語的檢定來測試學生是否有提升。</a:t>
            </a: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設定目標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經盤點後所設立的方向為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持續強化學生英文口說能力、精進職場英文能力、以及持續開設第二外語，以增加學生未來的競爭力。</a:t>
            </a: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71C95B-7BF4-4FFE-B2CE-1D5B535C009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017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專業英文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(ESP)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如何導入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如何引導全系所開課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鼓勵各系之將專業與英文結合，並且一學年至少開設一門專業英文課程，更符合未來職場需求。</a:t>
            </a:r>
          </a:p>
          <a:p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盤點</a:t>
            </a:r>
            <a:r>
              <a:rPr lang="en-US" altLang="zh-TW" dirty="0"/>
              <a:t>:</a:t>
            </a:r>
            <a:r>
              <a:rPr lang="zh-TW" altLang="en-US" dirty="0"/>
              <a:t> 著重於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推動多元英語諮詢、英檢輔導、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IEP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ESP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課程之後發現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學生英語口說機會依然偏少，開口說英文機會不多，無法得到有效提升 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歷年來都一直已強化學生口說能力為導向，推動許多英語諮詢活動、與外師有約等等口說活動，卻缺乏數據了解學生口說能力是否有提升。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學生上完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ESP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專業英文課程未有專業英語的檢定來測試學生是否有提升。</a:t>
            </a: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設定目標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經盤點後所設立的方向為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持續強化學生英文口說能力、精進職場英文能力、以及持續開設第二外語，以增加學生未來的競爭力。</a:t>
            </a: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71C95B-7BF4-4FFE-B2CE-1D5B535C009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387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專業英文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(ESP)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如何導入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如何引導全系所開課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鼓勵各系之將專業與英文結合，並且一學年至少開設一門專業英文課程，更符合未來職場需求。</a:t>
            </a:r>
          </a:p>
          <a:p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盤點</a:t>
            </a:r>
            <a:r>
              <a:rPr lang="en-US" altLang="zh-TW" dirty="0"/>
              <a:t>:</a:t>
            </a:r>
            <a:r>
              <a:rPr lang="zh-TW" altLang="en-US" dirty="0"/>
              <a:t> 著重於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推動多元英語諮詢、英檢輔導、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IEP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ESP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課程之後發現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學生英語口說機會依然偏少，開口說英文機會不多，無法得到有效提升 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歷年來都一直已強化學生口說能力為導向，推動許多英語諮詢活動、與外師有約等等口說活動，卻缺乏數據了解學生口說能力是否有提升。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學生上完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ESP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專業英文課程未有專業英語的檢定來測試學生是否有提升。</a:t>
            </a: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設定目標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經盤點後所設立的方向為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持續強化學生英文口說能力、精進職場英文能力、以及持續開設第二外語，以增加學生未來的競爭力。</a:t>
            </a: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71C95B-7BF4-4FFE-B2CE-1D5B535C009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260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專業英文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(ESP)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如何導入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如何引導全系所開課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鼓勵各系之將專業與英文結合，並且一學年至少開設一門專業英文課程，更符合未來職場需求。</a:t>
            </a:r>
          </a:p>
          <a:p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盤點</a:t>
            </a:r>
            <a:r>
              <a:rPr lang="en-US" altLang="zh-TW" dirty="0"/>
              <a:t>:</a:t>
            </a:r>
            <a:r>
              <a:rPr lang="zh-TW" altLang="en-US" dirty="0"/>
              <a:t> 著重於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推動多元英語諮詢、英檢輔導、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IEP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ESP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課程之後發現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學生英語口說機會依然偏少，開口說英文機會不多，無法得到有效提升 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歷年來都一直已強化學生口說能力為導向，推動許多英語諮詢活動、與外師有約等等口說活動，卻缺乏數據了解學生口說能力是否有提升。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學生上完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ESP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專業英文課程未有專業英語的檢定來測試學生是否有提升。</a:t>
            </a: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設定目標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經盤點後所設立的方向為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持續強化學生英文口說能力、精進職場英文能力、以及持續開設第二外語，以增加學生未來的競爭力。</a:t>
            </a: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71C95B-7BF4-4FFE-B2CE-1D5B535C009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044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專業英文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(ESP)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如何導入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如何引導全系所開課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鼓勵各系之將專業與英文結合，並且一學年至少開設一門專業英文課程，更符合未來職場需求。</a:t>
            </a:r>
          </a:p>
          <a:p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盤點</a:t>
            </a:r>
            <a:r>
              <a:rPr lang="en-US" altLang="zh-TW" dirty="0"/>
              <a:t>:</a:t>
            </a:r>
            <a:r>
              <a:rPr lang="zh-TW" altLang="en-US" dirty="0"/>
              <a:t> 著重於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推動多元英語諮詢、英檢輔導、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IEP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ESP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課程之後發現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學生英語口說機會依然偏少，開口說英文機會不多，無法得到有效提升 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歷年來都一直已強化學生口說能力為導向，推動許多英語諮詢活動、與外師有約等等口說活動，卻缺乏數據了解學生口說能力是否有提升。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學生上完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ESP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專業英文課程未有專業英語的檢定來測試學生是否有提升。</a:t>
            </a: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設定目標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經盤點後所設立的方向為</a:t>
            </a:r>
            <a:r>
              <a:rPr kumimoji="0" lang="en-US" altLang="zh-TW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持續強化學生英文口說能力、精進職場英文能力、以及持續開設第二外語，以增加學生未來的競爭力。</a:t>
            </a: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71C95B-7BF4-4FFE-B2CE-1D5B535C009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41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297429"/>
            <a:ext cx="7772400" cy="1131571"/>
          </a:xfrm>
        </p:spPr>
        <p:txBody>
          <a:bodyPr anchor="b">
            <a:normAutofit/>
          </a:bodyPr>
          <a:lstStyle>
            <a:lvl1pPr algn="ctr">
              <a:defRPr sz="60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altLang="zh-TW" dirty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887788"/>
            <a:ext cx="6858000" cy="365125"/>
          </a:xfrm>
        </p:spPr>
        <p:txBody>
          <a:bodyPr>
            <a:noAutofit/>
          </a:bodyPr>
          <a:lstStyle>
            <a:lvl1pPr marL="0" indent="0" algn="ctr">
              <a:buNone/>
              <a:defRPr sz="3600" b="1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altLang="zh-TW" dirty="0"/>
              <a:t>Click to edit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0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altLang="zh-TW"/>
              <a:t>Click to edit Master text styles</a:t>
            </a:r>
          </a:p>
          <a:p>
            <a:pPr lvl="1"/>
            <a:r>
              <a:rPr lang="en-GB" altLang="zh-TW"/>
              <a:t>Second level</a:t>
            </a:r>
          </a:p>
          <a:p>
            <a:pPr lvl="2"/>
            <a:r>
              <a:rPr lang="en-GB" altLang="zh-TW"/>
              <a:t>Third level</a:t>
            </a:r>
          </a:p>
          <a:p>
            <a:pPr lvl="3"/>
            <a:r>
              <a:rPr lang="en-GB" altLang="zh-TW"/>
              <a:t>Fourth level</a:t>
            </a:r>
          </a:p>
          <a:p>
            <a:pPr lvl="4"/>
            <a:r>
              <a:rPr lang="en-GB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E3F2-ADB4-B04B-B478-954CB913A9F0}" type="datetimeFigureOut">
              <a:rPr kumimoji="1" lang="zh-TW" altLang="en-US" smtClean="0"/>
              <a:t>2026/4/7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C989-7220-B040-BC4E-0002034E2B6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6171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 altLang="zh-TW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 altLang="zh-TW"/>
              <a:t>Click to edit Master text styles</a:t>
            </a:r>
          </a:p>
          <a:p>
            <a:pPr lvl="1"/>
            <a:r>
              <a:rPr lang="en-GB" altLang="zh-TW"/>
              <a:t>Second level</a:t>
            </a:r>
          </a:p>
          <a:p>
            <a:pPr lvl="2"/>
            <a:r>
              <a:rPr lang="en-GB" altLang="zh-TW"/>
              <a:t>Third level</a:t>
            </a:r>
          </a:p>
          <a:p>
            <a:pPr lvl="3"/>
            <a:r>
              <a:rPr lang="en-GB" altLang="zh-TW"/>
              <a:t>Fourth level</a:t>
            </a:r>
          </a:p>
          <a:p>
            <a:pPr lvl="4"/>
            <a:r>
              <a:rPr lang="en-GB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E3F2-ADB4-B04B-B478-954CB913A9F0}" type="datetimeFigureOut">
              <a:rPr kumimoji="1" lang="zh-TW" altLang="en-US" smtClean="0"/>
              <a:t>2026/4/7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C989-7220-B040-BC4E-0002034E2B6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3371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77340" y="639447"/>
            <a:ext cx="7040880" cy="995044"/>
          </a:xfrm>
        </p:spPr>
        <p:txBody>
          <a:bodyPr/>
          <a:lstStyle>
            <a:lvl1pPr>
              <a:defRPr b="1" i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GB" altLang="zh-TW" dirty="0"/>
              <a:t>TEXT HERE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38E3C9-592C-E745-AA7D-08429540C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825625"/>
            <a:ext cx="8103870" cy="4351338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en-GB" altLang="zh-TW" dirty="0"/>
              <a:t>Click to edit Master text styles</a:t>
            </a:r>
          </a:p>
          <a:p>
            <a:pPr lvl="1"/>
            <a:r>
              <a:rPr lang="en-GB" altLang="zh-TW" dirty="0"/>
              <a:t>Second level</a:t>
            </a:r>
          </a:p>
          <a:p>
            <a:pPr lvl="2"/>
            <a:r>
              <a:rPr lang="en-GB" altLang="zh-TW" dirty="0"/>
              <a:t>Third level</a:t>
            </a:r>
          </a:p>
          <a:p>
            <a:pPr lvl="3"/>
            <a:r>
              <a:rPr lang="en-GB" altLang="zh-TW" dirty="0"/>
              <a:t>Fourth level</a:t>
            </a:r>
          </a:p>
          <a:p>
            <a:pPr lvl="4"/>
            <a:r>
              <a:rPr lang="en-GB" altLang="zh-TW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7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E1F21ED-E850-3745-89ED-94D11F6F0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7690" y="167703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altLang="zh-TW" dirty="0"/>
              <a:t>Click to edit Master text styles</a:t>
            </a:r>
          </a:p>
          <a:p>
            <a:pPr lvl="1"/>
            <a:r>
              <a:rPr lang="en-GB" altLang="zh-TW" dirty="0"/>
              <a:t>Second level</a:t>
            </a:r>
          </a:p>
          <a:p>
            <a:pPr lvl="2"/>
            <a:r>
              <a:rPr lang="en-GB" altLang="zh-TW" dirty="0"/>
              <a:t>Third level</a:t>
            </a:r>
          </a:p>
          <a:p>
            <a:pPr lvl="3"/>
            <a:r>
              <a:rPr lang="en-GB" altLang="zh-TW" dirty="0"/>
              <a:t>Fourth level</a:t>
            </a:r>
          </a:p>
          <a:p>
            <a:pPr lvl="4"/>
            <a:r>
              <a:rPr lang="en-GB" altLang="zh-TW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68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7300" y="3143250"/>
            <a:ext cx="7886700" cy="754380"/>
          </a:xfrm>
        </p:spPr>
        <p:txBody>
          <a:bodyPr anchor="b">
            <a:noAutofit/>
          </a:bodyPr>
          <a:lstStyle>
            <a:lvl1pPr algn="ctr">
              <a:defRPr sz="60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altLang="zh-TW" dirty="0"/>
              <a:t>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572828" y="1366205"/>
            <a:ext cx="3628072" cy="1376996"/>
          </a:xfrm>
        </p:spPr>
        <p:txBody>
          <a:bodyPr>
            <a:noAutofit/>
          </a:bodyPr>
          <a:lstStyle>
            <a:lvl1pPr marL="0" indent="0" algn="ctr">
              <a:buNone/>
              <a:defRPr sz="12000" b="1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altLang="zh-TW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6844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536B3-642F-6F40-9B41-82C2397C9F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8510" y="3200400"/>
            <a:ext cx="6308170" cy="857250"/>
          </a:xfr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rgbClr val="37B64A"/>
                </a:solidFill>
                <a:latin typeface="PingFang HK Semibold" panose="020B0400000000000000" pitchFamily="34" charset="-120"/>
                <a:ea typeface="PingFang HK Semibold" panose="020B0400000000000000" pitchFamily="34" charset="-120"/>
                <a:cs typeface="旗黑修长版" panose="020B0502000000000001" pitchFamily="34" charset="-128"/>
              </a:defRPr>
            </a:lvl1pPr>
          </a:lstStyle>
          <a:p>
            <a:r>
              <a:rPr lang="zh-TW" altLang="en-US" dirty="0"/>
              <a:t>感謝聆聽，敬請賜教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8E5A5-7C36-4244-939D-8F9D18DA636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18510" y="4377690"/>
            <a:ext cx="6308170" cy="1211580"/>
          </a:xfrm>
        </p:spPr>
        <p:txBody>
          <a:bodyPr>
            <a:noAutofit/>
          </a:bodyPr>
          <a:lstStyle>
            <a:lvl1pPr marL="0" indent="0" algn="ctr">
              <a:buNone/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altLang="zh-TW" dirty="0"/>
              <a:t>THANK YOU</a:t>
            </a:r>
          </a:p>
          <a:p>
            <a:pPr lvl="0"/>
            <a:r>
              <a:rPr lang="en-GB" altLang="zh-TW" dirty="0"/>
              <a:t>FOR YOUR LISTENIHG !</a:t>
            </a:r>
          </a:p>
        </p:txBody>
      </p:sp>
    </p:spTree>
    <p:extLst>
      <p:ext uri="{BB962C8B-B14F-4D97-AF65-F5344CB8AC3E}">
        <p14:creationId xmlns:p14="http://schemas.microsoft.com/office/powerpoint/2010/main" val="26684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altLang="zh-TW"/>
              <a:t>Click to edit Master text styles</a:t>
            </a:r>
          </a:p>
          <a:p>
            <a:pPr lvl="1"/>
            <a:r>
              <a:rPr lang="en-GB" altLang="zh-TW"/>
              <a:t>Second level</a:t>
            </a:r>
          </a:p>
          <a:p>
            <a:pPr lvl="2"/>
            <a:r>
              <a:rPr lang="en-GB" altLang="zh-TW"/>
              <a:t>Third level</a:t>
            </a:r>
          </a:p>
          <a:p>
            <a:pPr lvl="3"/>
            <a:r>
              <a:rPr lang="en-GB" altLang="zh-TW"/>
              <a:t>Fourth level</a:t>
            </a:r>
          </a:p>
          <a:p>
            <a:pPr lvl="4"/>
            <a:r>
              <a:rPr lang="en-GB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E3F2-ADB4-B04B-B478-954CB913A9F0}" type="datetimeFigureOut">
              <a:rPr kumimoji="1" lang="zh-TW" altLang="en-US" smtClean="0"/>
              <a:t>2026/4/7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C989-7220-B040-BC4E-0002034E2B6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6341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 altLang="zh-TW"/>
              <a:t>Click to edit Master text styles</a:t>
            </a:r>
          </a:p>
          <a:p>
            <a:pPr lvl="1"/>
            <a:r>
              <a:rPr lang="en-GB" altLang="zh-TW"/>
              <a:t>Second level</a:t>
            </a:r>
          </a:p>
          <a:p>
            <a:pPr lvl="2"/>
            <a:r>
              <a:rPr lang="en-GB" altLang="zh-TW"/>
              <a:t>Third level</a:t>
            </a:r>
          </a:p>
          <a:p>
            <a:pPr lvl="3"/>
            <a:r>
              <a:rPr lang="en-GB" altLang="zh-TW"/>
              <a:t>Fourth level</a:t>
            </a:r>
          </a:p>
          <a:p>
            <a:pPr lvl="4"/>
            <a:r>
              <a:rPr lang="en-GB" altLang="zh-TW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 altLang="zh-TW"/>
              <a:t>Click to edit Master text styles</a:t>
            </a:r>
          </a:p>
          <a:p>
            <a:pPr lvl="1"/>
            <a:r>
              <a:rPr lang="en-GB" altLang="zh-TW"/>
              <a:t>Second level</a:t>
            </a:r>
          </a:p>
          <a:p>
            <a:pPr lvl="2"/>
            <a:r>
              <a:rPr lang="en-GB" altLang="zh-TW"/>
              <a:t>Third level</a:t>
            </a:r>
          </a:p>
          <a:p>
            <a:pPr lvl="3"/>
            <a:r>
              <a:rPr lang="en-GB" altLang="zh-TW"/>
              <a:t>Fourth level</a:t>
            </a:r>
          </a:p>
          <a:p>
            <a:pPr lvl="4"/>
            <a:r>
              <a:rPr lang="en-GB" altLang="zh-TW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E3F2-ADB4-B04B-B478-954CB913A9F0}" type="datetimeFigureOut">
              <a:rPr kumimoji="1" lang="zh-TW" altLang="en-US" smtClean="0"/>
              <a:t>2026/4/7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C989-7220-B040-BC4E-0002034E2B6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9347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altLang="zh-TW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altLang="zh-TW"/>
              <a:t>Click to edit Master text styles</a:t>
            </a:r>
          </a:p>
          <a:p>
            <a:pPr lvl="1"/>
            <a:r>
              <a:rPr lang="en-GB" altLang="zh-TW"/>
              <a:t>Second level</a:t>
            </a:r>
          </a:p>
          <a:p>
            <a:pPr lvl="2"/>
            <a:r>
              <a:rPr lang="en-GB" altLang="zh-TW"/>
              <a:t>Third level</a:t>
            </a:r>
          </a:p>
          <a:p>
            <a:pPr lvl="3"/>
            <a:r>
              <a:rPr lang="en-GB" altLang="zh-TW"/>
              <a:t>Fourth level</a:t>
            </a:r>
          </a:p>
          <a:p>
            <a:pPr lvl="4"/>
            <a:r>
              <a:rPr lang="en-GB" altLang="zh-TW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E3F2-ADB4-B04B-B478-954CB913A9F0}" type="datetimeFigureOut">
              <a:rPr kumimoji="1" lang="zh-TW" altLang="en-US" smtClean="0"/>
              <a:t>2026/4/7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C989-7220-B040-BC4E-0002034E2B6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4404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altLang="zh-TW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altLang="zh-TW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E3F2-ADB4-B04B-B478-954CB913A9F0}" type="datetimeFigureOut">
              <a:rPr kumimoji="1" lang="zh-TW" altLang="en-US" smtClean="0"/>
              <a:t>2026/4/7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C989-7220-B040-BC4E-0002034E2B6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1935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zh-TW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altLang="zh-TW"/>
              <a:t>Click to edit Master text styles</a:t>
            </a:r>
          </a:p>
          <a:p>
            <a:pPr lvl="1"/>
            <a:r>
              <a:rPr lang="en-GB" altLang="zh-TW"/>
              <a:t>Second level</a:t>
            </a:r>
          </a:p>
          <a:p>
            <a:pPr lvl="2"/>
            <a:r>
              <a:rPr lang="en-GB" altLang="zh-TW"/>
              <a:t>Third level</a:t>
            </a:r>
          </a:p>
          <a:p>
            <a:pPr lvl="3"/>
            <a:r>
              <a:rPr lang="en-GB" altLang="zh-TW"/>
              <a:t>Fourth level</a:t>
            </a:r>
          </a:p>
          <a:p>
            <a:pPr lvl="4"/>
            <a:r>
              <a:rPr lang="en-GB" altLang="zh-TW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7E3F2-ADB4-B04B-B478-954CB913A9F0}" type="datetimeFigureOut">
              <a:rPr kumimoji="1" lang="zh-TW" altLang="en-US" smtClean="0"/>
              <a:t>2026/4/7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C989-7220-B040-BC4E-0002034E2B6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8474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5" r:id="rId3"/>
    <p:sldLayoutId id="2147483663" r:id="rId4"/>
    <p:sldLayoutId id="2147483667" r:id="rId5"/>
    <p:sldLayoutId id="2147483662" r:id="rId6"/>
    <p:sldLayoutId id="2147483664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357C9-BAB0-2B41-AAA1-1EF4F8FCB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315671"/>
            <a:ext cx="9144000" cy="1131571"/>
          </a:xfrm>
        </p:spPr>
        <p:txBody>
          <a:bodyPr anchor="ctr">
            <a:noAutofit/>
          </a:bodyPr>
          <a:lstStyle/>
          <a:p>
            <a:r>
              <a:rPr kumimoji="1"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OSCE</a:t>
            </a:r>
            <a:r>
              <a:rPr kumimoji="1"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檢定說明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A3E729-0964-1D46-864D-F63764E3E1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護理系　張珠玲副主任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6A3E729-0964-1D46-864D-F63764E3E19A}"/>
              </a:ext>
            </a:extLst>
          </p:cNvPr>
          <p:cNvSpPr txBox="1">
            <a:spLocks/>
          </p:cNvSpPr>
          <p:nvPr/>
        </p:nvSpPr>
        <p:spPr>
          <a:xfrm>
            <a:off x="0" y="4413403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2"/>
          <p:cNvSpPr txBox="1">
            <a:spLocks/>
          </p:cNvSpPr>
          <p:nvPr/>
        </p:nvSpPr>
        <p:spPr>
          <a:xfrm>
            <a:off x="8578476" y="6435222"/>
            <a:ext cx="482974" cy="365125"/>
          </a:xfrm>
          <a:prstGeom prst="rect">
            <a:avLst/>
          </a:prstGeom>
          <a:solidFill>
            <a:srgbClr val="F2F2F2">
              <a:alpha val="74902"/>
            </a:srgbClr>
          </a:solid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C2EC567-6CB5-476E-BA28-548898D7029D}" type="slidenum">
              <a:rPr lang="zh-TW" altLang="en-US" smtClean="0"/>
              <a:t>1</a:t>
            </a:fld>
            <a:endParaRPr lang="en-US" altLang="zh-TW" dirty="0"/>
          </a:p>
        </p:txBody>
      </p:sp>
      <p:sp>
        <p:nvSpPr>
          <p:cNvPr id="7" name="矩形 6"/>
          <p:cNvSpPr/>
          <p:nvPr/>
        </p:nvSpPr>
        <p:spPr>
          <a:xfrm>
            <a:off x="2098040" y="1897285"/>
            <a:ext cx="494792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臨床技能檢定中心</a:t>
            </a:r>
          </a:p>
        </p:txBody>
      </p:sp>
    </p:spTree>
    <p:extLst>
      <p:ext uri="{BB962C8B-B14F-4D97-AF65-F5344CB8AC3E}">
        <p14:creationId xmlns:p14="http://schemas.microsoft.com/office/powerpoint/2010/main" val="3274410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 104"/>
          <p:cNvSpPr/>
          <p:nvPr/>
        </p:nvSpPr>
        <p:spPr>
          <a:xfrm>
            <a:off x="4196080" y="6486090"/>
            <a:ext cx="4947920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/>
            <a:r>
              <a:rPr lang="en-US" altLang="zh-TW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Objective Structured Clinical Examination</a:t>
            </a:r>
            <a:r>
              <a:rPr lang="zh-TW" altLang="en-US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</a:t>
            </a:r>
            <a:endParaRPr lang="zh-TW" altLang="en-US" sz="1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4860" y="79700"/>
            <a:ext cx="2034531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>
              <a:defRPr/>
            </a:pPr>
            <a:r>
              <a:rPr kumimoji="1" lang="zh-TW" altLang="en-US" b="1" dirty="0">
                <a:solidFill>
                  <a:srgbClr val="3857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臨床技能檢定中心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77340" y="872067"/>
            <a:ext cx="7040880" cy="762424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檢定流程：</a:t>
            </a:r>
            <a:r>
              <a:rPr lang="en-US" altLang="zh-TW" sz="4000" dirty="0"/>
              <a:t>6.</a:t>
            </a:r>
            <a:r>
              <a:rPr lang="zh-TW" altLang="en-US" sz="4000" dirty="0"/>
              <a:t>實務技能檢核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58352" y="1701800"/>
            <a:ext cx="8427296" cy="1464733"/>
          </a:xfrm>
        </p:spPr>
        <p:txBody>
          <a:bodyPr>
            <a:normAutofit/>
          </a:bodyPr>
          <a:lstStyle/>
          <a:p>
            <a:pPr algn="ctr">
              <a:lnSpc>
                <a:spcPct val="125000"/>
              </a:lnSpc>
            </a:pPr>
            <a:r>
              <a:rPr lang="zh-TW" altLang="en-US" sz="2000" b="1" dirty="0">
                <a:solidFill>
                  <a:srgbClr val="FF0000"/>
                </a:solidFill>
              </a:rPr>
              <a:t>測驗時間：</a:t>
            </a:r>
            <a:r>
              <a:rPr lang="en-US" altLang="zh-TW" sz="2000" b="1" dirty="0">
                <a:solidFill>
                  <a:srgbClr val="FF0000"/>
                </a:solidFill>
              </a:rPr>
              <a:t>10</a:t>
            </a:r>
            <a:r>
              <a:rPr lang="zh-TW" altLang="en-US" sz="2000" b="1" dirty="0">
                <a:solidFill>
                  <a:srgbClr val="FF0000"/>
                </a:solidFill>
              </a:rPr>
              <a:t>分鐘</a:t>
            </a:r>
            <a:r>
              <a:rPr lang="zh-TW" altLang="en-US" sz="2000" dirty="0"/>
              <a:t>，請依考生任務進行操作</a:t>
            </a:r>
            <a:endParaRPr lang="en-US" altLang="zh-TW" sz="2000" dirty="0"/>
          </a:p>
          <a:p>
            <a:pPr algn="ctr">
              <a:lnSpc>
                <a:spcPct val="125000"/>
              </a:lnSpc>
            </a:pPr>
            <a:r>
              <a:rPr lang="zh-TW" altLang="en-US" sz="2000" dirty="0"/>
              <a:t>測驗全程請依中控廣播指示，</a:t>
            </a:r>
            <a:r>
              <a:rPr lang="zh-TW" altLang="en-US" sz="2000" b="1" dirty="0">
                <a:solidFill>
                  <a:srgbClr val="FF0000"/>
                </a:solidFill>
              </a:rPr>
              <a:t>若提前完成請勿提前離開考間</a:t>
            </a:r>
          </a:p>
        </p:txBody>
      </p:sp>
      <p:pic>
        <p:nvPicPr>
          <p:cNvPr id="7" name="Google Shape;203;p9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73026"/>
            <a:ext cx="4495800" cy="32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468" y="2771094"/>
            <a:ext cx="4374532" cy="32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09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0"/>
          <a:stretch/>
        </p:blipFill>
        <p:spPr>
          <a:xfrm>
            <a:off x="5098852" y="1812008"/>
            <a:ext cx="3387600" cy="2160851"/>
          </a:xfrm>
          <a:prstGeom prst="rect">
            <a:avLst/>
          </a:prstGeom>
        </p:spPr>
      </p:pic>
      <p:sp>
        <p:nvSpPr>
          <p:cNvPr id="105" name="矩形 104"/>
          <p:cNvSpPr/>
          <p:nvPr/>
        </p:nvSpPr>
        <p:spPr>
          <a:xfrm>
            <a:off x="4196080" y="6486090"/>
            <a:ext cx="4947920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/>
            <a:r>
              <a:rPr lang="en-US" altLang="zh-TW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Objective Structured Clinical Examination</a:t>
            </a:r>
            <a:r>
              <a:rPr lang="zh-TW" altLang="en-US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</a:t>
            </a:r>
            <a:endParaRPr lang="zh-TW" altLang="en-US" sz="1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4860" y="79700"/>
            <a:ext cx="2034531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>
              <a:defRPr/>
            </a:pPr>
            <a:r>
              <a:rPr kumimoji="1" lang="zh-TW" altLang="en-US" b="1" dirty="0">
                <a:solidFill>
                  <a:srgbClr val="3857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臨床技能檢定中心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77340" y="872067"/>
            <a:ext cx="7040880" cy="762424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檢定流程：</a:t>
            </a:r>
            <a:r>
              <a:rPr lang="en-US" altLang="zh-TW" sz="4000" dirty="0"/>
              <a:t>7.</a:t>
            </a:r>
            <a:r>
              <a:rPr lang="zh-TW" altLang="en-US" sz="4000" dirty="0"/>
              <a:t>考生回饋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358352" y="1701800"/>
            <a:ext cx="4518448" cy="4605867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zh-TW" altLang="en-US" sz="2000" dirty="0"/>
              <a:t>依廣播指示至回饋區</a:t>
            </a:r>
            <a:endParaRPr lang="en-US" altLang="zh-TW" sz="2000" dirty="0"/>
          </a:p>
          <a:p>
            <a:pPr>
              <a:lnSpc>
                <a:spcPct val="125000"/>
              </a:lnSpc>
            </a:pPr>
            <a:r>
              <a:rPr lang="zh-TW" altLang="en-US" sz="2000" dirty="0"/>
              <a:t>歸還背牌並填寫回饋問卷</a:t>
            </a:r>
            <a:endParaRPr lang="en-US" altLang="zh-TW" sz="2000" dirty="0"/>
          </a:p>
          <a:p>
            <a:pPr>
              <a:lnSpc>
                <a:spcPct val="125000"/>
              </a:lnSpc>
            </a:pPr>
            <a:r>
              <a:rPr lang="zh-TW" altLang="en-US" sz="2000" dirty="0"/>
              <a:t>問卷完成後依工作人員指示進行離場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7"/>
          <a:stretch/>
        </p:blipFill>
        <p:spPr>
          <a:xfrm>
            <a:off x="5098852" y="4147722"/>
            <a:ext cx="3387600" cy="21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13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 104"/>
          <p:cNvSpPr/>
          <p:nvPr/>
        </p:nvSpPr>
        <p:spPr>
          <a:xfrm>
            <a:off x="4196080" y="6486090"/>
            <a:ext cx="4947920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/>
            <a:r>
              <a:rPr lang="en-US" altLang="zh-TW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Objective Structured Clinical Examination</a:t>
            </a:r>
            <a:r>
              <a:rPr lang="zh-TW" altLang="en-US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</a:t>
            </a:r>
            <a:endParaRPr lang="zh-TW" altLang="en-US" sz="1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4860" y="79700"/>
            <a:ext cx="2034531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>
              <a:defRPr/>
            </a:pPr>
            <a:r>
              <a:rPr kumimoji="1" lang="zh-TW" altLang="en-US" b="1" dirty="0">
                <a:solidFill>
                  <a:srgbClr val="3857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臨床技能檢定中心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77340" y="872067"/>
            <a:ext cx="7040880" cy="762424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測驗範圍－三選一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8352" y="1701800"/>
            <a:ext cx="8427296" cy="460586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000" b="1" dirty="0"/>
              <a:t>必考範圍：考生能評估臨床情境之臨床表徵，給予相關照護與護理指導。</a:t>
            </a:r>
            <a:endParaRPr lang="en-US" altLang="zh-TW" sz="2000" b="1" dirty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000" b="1" dirty="0"/>
              <a:t>選考範圍：以下三項技術擇一</a:t>
            </a:r>
            <a:endParaRPr lang="en-US" altLang="zh-TW" sz="2000" b="1" dirty="0"/>
          </a:p>
          <a:p>
            <a:pPr>
              <a:lnSpc>
                <a:spcPct val="150000"/>
              </a:lnSpc>
            </a:pPr>
            <a:r>
              <a:rPr lang="zh-TW" altLang="en-US" sz="2000" dirty="0"/>
              <a:t>給藥（包含口服、針劑、大量點滴等）</a:t>
            </a:r>
            <a:endParaRPr lang="en-US" altLang="zh-TW" sz="2000" dirty="0"/>
          </a:p>
          <a:p>
            <a:pPr>
              <a:lnSpc>
                <a:spcPct val="150000"/>
              </a:lnSpc>
            </a:pPr>
            <a:r>
              <a:rPr lang="zh-TW" altLang="en-US" sz="2000" dirty="0"/>
              <a:t>疼痛評估</a:t>
            </a:r>
            <a:endParaRPr lang="en-US" altLang="zh-TW" sz="2000" dirty="0"/>
          </a:p>
          <a:p>
            <a:pPr>
              <a:lnSpc>
                <a:spcPct val="150000"/>
              </a:lnSpc>
            </a:pPr>
            <a:r>
              <a:rPr lang="zh-TW" altLang="en-US" sz="2000" dirty="0"/>
              <a:t>發燒評估、處理與衛教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1836072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 104"/>
          <p:cNvSpPr/>
          <p:nvPr/>
        </p:nvSpPr>
        <p:spPr>
          <a:xfrm>
            <a:off x="4196080" y="6486090"/>
            <a:ext cx="4947920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/>
            <a:r>
              <a:rPr lang="en-US" altLang="zh-TW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Objective Structured Clinical Examination</a:t>
            </a:r>
            <a:r>
              <a:rPr lang="zh-TW" altLang="en-US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</a:t>
            </a:r>
            <a:endParaRPr lang="zh-TW" altLang="en-US" sz="1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4860" y="79700"/>
            <a:ext cx="2034531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>
              <a:defRPr/>
            </a:pPr>
            <a:r>
              <a:rPr kumimoji="1" lang="zh-TW" altLang="en-US" b="1" dirty="0">
                <a:solidFill>
                  <a:srgbClr val="3857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臨床技能檢定中心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77340" y="872067"/>
            <a:ext cx="7040880" cy="762424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8352" y="1701800"/>
            <a:ext cx="8427296" cy="4605867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zh-TW" altLang="en-US" sz="2000" dirty="0"/>
              <a:t>考試日期：民國</a:t>
            </a:r>
            <a:r>
              <a:rPr lang="en-US" altLang="zh-TW" sz="2000" dirty="0"/>
              <a:t>115</a:t>
            </a:r>
            <a:r>
              <a:rPr lang="zh-TW" altLang="en-US" sz="2000" dirty="0"/>
              <a:t>年</a:t>
            </a:r>
            <a:r>
              <a:rPr lang="en-US" altLang="zh-TW" sz="2000" dirty="0"/>
              <a:t>05</a:t>
            </a:r>
            <a:r>
              <a:rPr lang="zh-TW" altLang="en-US" sz="2000" dirty="0"/>
              <a:t>月</a:t>
            </a:r>
            <a:r>
              <a:rPr lang="en-US" altLang="zh-TW" sz="2000" dirty="0"/>
              <a:t>07</a:t>
            </a:r>
            <a:r>
              <a:rPr lang="zh-TW" altLang="en-US" sz="2000" dirty="0"/>
              <a:t>日</a:t>
            </a:r>
            <a:endParaRPr lang="en-US" altLang="zh-TW" sz="2000" dirty="0"/>
          </a:p>
          <a:p>
            <a:pPr>
              <a:lnSpc>
                <a:spcPct val="125000"/>
              </a:lnSpc>
            </a:pPr>
            <a:r>
              <a:rPr lang="zh-TW" altLang="en-US" sz="2000" dirty="0"/>
              <a:t>考試梯次表及報到時間將於</a:t>
            </a:r>
            <a:r>
              <a:rPr lang="en-US" altLang="zh-TW" sz="2000" dirty="0"/>
              <a:t>04/</a:t>
            </a:r>
            <a:r>
              <a:rPr lang="zh-TW" altLang="en-US" sz="2000" dirty="0"/>
              <a:t> </a:t>
            </a:r>
            <a:r>
              <a:rPr lang="en-US" altLang="zh-TW" sz="2000" dirty="0"/>
              <a:t>17</a:t>
            </a:r>
            <a:r>
              <a:rPr lang="zh-TW" altLang="en-US" sz="2000" dirty="0"/>
              <a:t> 公告於護理系網頁，若有正當理由需更換梯次請於</a:t>
            </a:r>
            <a:r>
              <a:rPr lang="en-US" altLang="zh-TW" sz="2000" b="1" dirty="0">
                <a:solidFill>
                  <a:srgbClr val="FF0000"/>
                </a:solidFill>
              </a:rPr>
              <a:t>04/22</a:t>
            </a:r>
            <a:r>
              <a:rPr lang="zh-TW" altLang="en-US" sz="2000" b="1" dirty="0">
                <a:solidFill>
                  <a:srgbClr val="FF0000"/>
                </a:solidFill>
              </a:rPr>
              <a:t> 下午</a:t>
            </a:r>
            <a:r>
              <a:rPr lang="en-US" altLang="zh-TW" sz="2000" b="1" dirty="0">
                <a:solidFill>
                  <a:srgbClr val="FF0000"/>
                </a:solidFill>
              </a:rPr>
              <a:t>2</a:t>
            </a:r>
            <a:r>
              <a:rPr lang="zh-TW" altLang="en-US" sz="2000" b="1" dirty="0">
                <a:solidFill>
                  <a:srgbClr val="FF0000"/>
                </a:solidFill>
              </a:rPr>
              <a:t>點前至</a:t>
            </a:r>
            <a:r>
              <a:rPr lang="en-US" altLang="zh-TW" sz="2000" b="1" dirty="0">
                <a:solidFill>
                  <a:srgbClr val="FF0000"/>
                </a:solidFill>
              </a:rPr>
              <a:t>E107</a:t>
            </a:r>
            <a:r>
              <a:rPr lang="zh-TW" altLang="en-US" sz="2000" b="1" dirty="0">
                <a:solidFill>
                  <a:srgbClr val="FF0000"/>
                </a:solidFill>
              </a:rPr>
              <a:t>辦公室提出申請。</a:t>
            </a:r>
          </a:p>
        </p:txBody>
      </p:sp>
      <p:sp>
        <p:nvSpPr>
          <p:cNvPr id="7" name="矩形 6"/>
          <p:cNvSpPr/>
          <p:nvPr/>
        </p:nvSpPr>
        <p:spPr>
          <a:xfrm>
            <a:off x="1092125" y="3051185"/>
            <a:ext cx="6417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3000"/>
            </a:pP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mbria Math"/>
                <a:sym typeface="Cambria Math"/>
              </a:rPr>
              <a:t>【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mbria Math"/>
                <a:sym typeface="Cambria Math"/>
              </a:rPr>
              <a:t>護理系網頁－最新消息－系所公告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mbria Math"/>
                <a:sym typeface="Cambria Math"/>
              </a:rPr>
              <a:t>】</a:t>
            </a: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mbria Math"/>
              <a:sym typeface="Cambria Math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A70D5DD-C19F-4197-84A7-14EA19BD7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33" y="3420517"/>
            <a:ext cx="7619999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63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 104"/>
          <p:cNvSpPr/>
          <p:nvPr/>
        </p:nvSpPr>
        <p:spPr>
          <a:xfrm>
            <a:off x="4196080" y="6486090"/>
            <a:ext cx="4947920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/>
            <a:r>
              <a:rPr lang="en-US" altLang="zh-TW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Objective Structured Clinical Examination</a:t>
            </a:r>
            <a:r>
              <a:rPr lang="zh-TW" altLang="en-US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</a:t>
            </a:r>
            <a:endParaRPr lang="zh-TW" altLang="en-US" sz="1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4860" y="79700"/>
            <a:ext cx="2034531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>
              <a:defRPr/>
            </a:pPr>
            <a:r>
              <a:rPr kumimoji="1" lang="zh-TW" altLang="en-US" b="1" dirty="0">
                <a:solidFill>
                  <a:srgbClr val="3857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臨床技能檢定中心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77340" y="872067"/>
            <a:ext cx="7040880" cy="762424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8352" y="1701800"/>
            <a:ext cx="8427296" cy="4605867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zh-TW" altLang="en-US" sz="2000" dirty="0"/>
              <a:t>請依公告之報到時間進行報到，</a:t>
            </a:r>
            <a:r>
              <a:rPr lang="zh-TW" altLang="en-US" sz="2000" b="1" dirty="0">
                <a:solidFill>
                  <a:srgbClr val="FF0000"/>
                </a:solidFill>
              </a:rPr>
              <a:t>遲到、未到視同缺考，不予補考。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564777" y="2548589"/>
            <a:ext cx="8014445" cy="3089787"/>
            <a:chOff x="74860" y="3107389"/>
            <a:chExt cx="8014445" cy="3089787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696" y="3107389"/>
              <a:ext cx="7034609" cy="3089787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092125" y="4191000"/>
              <a:ext cx="485215" cy="914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097205" y="5194088"/>
              <a:ext cx="485215" cy="914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Google Shape;142;p7"/>
            <p:cNvSpPr/>
            <p:nvPr/>
          </p:nvSpPr>
          <p:spPr>
            <a:xfrm>
              <a:off x="74860" y="4273048"/>
              <a:ext cx="881292" cy="152619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zh-TW" altLang="en-US" sz="1800" b="1" i="0" u="none" strike="noStrike" cap="none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DFKai-SB"/>
                  <a:sym typeface="DFKai-SB"/>
                </a:rPr>
                <a:t>請注意</a:t>
              </a:r>
              <a:endParaRPr lang="en-US" altLang="zh-TW" sz="18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zh-TW" altLang="en-US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DFKai-SB"/>
                  <a:sym typeface="DFKai-SB"/>
                </a:rPr>
                <a:t>報到</a:t>
              </a:r>
              <a:endParaRPr lang="en-US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zh-TW" altLang="en-US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DFKai-SB"/>
                  <a:sym typeface="DFKai-SB"/>
                </a:rPr>
                <a:t>時間</a:t>
              </a:r>
              <a:endParaRPr sz="1800" b="1" i="0" u="none" strike="noStrike" cap="none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-SB"/>
                <a:sym typeface="DFKai-SB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673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 104"/>
          <p:cNvSpPr/>
          <p:nvPr/>
        </p:nvSpPr>
        <p:spPr>
          <a:xfrm>
            <a:off x="4196080" y="6486090"/>
            <a:ext cx="4947920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/>
            <a:r>
              <a:rPr lang="en-US" altLang="zh-TW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Objective Structured Clinical Examination</a:t>
            </a:r>
            <a:r>
              <a:rPr lang="zh-TW" altLang="en-US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</a:t>
            </a:r>
            <a:endParaRPr lang="zh-TW" altLang="en-US" sz="1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4860" y="79700"/>
            <a:ext cx="2034531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>
              <a:defRPr/>
            </a:pPr>
            <a:r>
              <a:rPr kumimoji="1" lang="zh-TW" altLang="en-US" b="1" dirty="0">
                <a:solidFill>
                  <a:srgbClr val="3857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臨床技能檢定中心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77340" y="872067"/>
            <a:ext cx="7040880" cy="762424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8352" y="1701800"/>
            <a:ext cx="8427296" cy="46058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/>
              <a:t>請準時報到，報到前請</a:t>
            </a:r>
            <a:r>
              <a:rPr lang="zh-TW" altLang="en-US" sz="2000" b="1" dirty="0">
                <a:solidFill>
                  <a:srgbClr val="FF0000"/>
                </a:solidFill>
              </a:rPr>
              <a:t>更換好服裝</a:t>
            </a:r>
            <a:r>
              <a:rPr lang="zh-TW" altLang="en-US" sz="2000" dirty="0"/>
              <a:t>（服裝儀容依照實習規定）。</a:t>
            </a:r>
          </a:p>
          <a:p>
            <a:pPr>
              <a:lnSpc>
                <a:spcPct val="150000"/>
              </a:lnSpc>
            </a:pPr>
            <a:r>
              <a:rPr lang="zh-TW" altLang="en-US" sz="2000" dirty="0"/>
              <a:t>報到前請用餐完畢，報到區</a:t>
            </a:r>
            <a:r>
              <a:rPr lang="zh-TW" altLang="en-US" sz="2000" b="1" dirty="0">
                <a:solidFill>
                  <a:srgbClr val="FF0000"/>
                </a:solidFill>
              </a:rPr>
              <a:t>禁止飲食</a:t>
            </a:r>
            <a:r>
              <a:rPr lang="zh-TW" altLang="en-US" sz="2000" dirty="0"/>
              <a:t>（可以喝水）。</a:t>
            </a:r>
            <a:endParaRPr lang="en-US" altLang="zh-TW" sz="2000" dirty="0"/>
          </a:p>
          <a:p>
            <a:pPr>
              <a:lnSpc>
                <a:spcPct val="150000"/>
              </a:lnSpc>
            </a:pPr>
            <a:r>
              <a:rPr lang="zh-TW" altLang="en-US" sz="2000" dirty="0"/>
              <a:t>報到時請出示識別證／學生證核對身分。</a:t>
            </a:r>
            <a:endParaRPr lang="en-US" altLang="zh-TW" sz="2000" dirty="0"/>
          </a:p>
          <a:p>
            <a:pPr>
              <a:lnSpc>
                <a:spcPct val="150000"/>
              </a:lnSpc>
            </a:pPr>
            <a:r>
              <a:rPr lang="zh-TW" altLang="en-US" sz="2000" dirty="0"/>
              <a:t>報到後即不可再離開報到區，請配合簽到及依座位表就坐。</a:t>
            </a:r>
            <a:endParaRPr lang="en-US" altLang="zh-TW" sz="2000" dirty="0"/>
          </a:p>
          <a:p>
            <a:pPr>
              <a:lnSpc>
                <a:spcPct val="150000"/>
              </a:lnSpc>
            </a:pPr>
            <a:r>
              <a:rPr lang="zh-TW" altLang="en-US" sz="2000" dirty="0"/>
              <a:t>報到後至離開回饋區前</a:t>
            </a:r>
            <a:r>
              <a:rPr lang="zh-TW" altLang="en-US" sz="2000" b="1" dirty="0">
                <a:solidFill>
                  <a:srgbClr val="FF0000"/>
                </a:solidFill>
              </a:rPr>
              <a:t>皆禁止使用手機</a:t>
            </a:r>
            <a:r>
              <a:rPr lang="zh-TW" altLang="en-US" sz="2000" dirty="0"/>
              <a:t>，可帶書來看。</a:t>
            </a:r>
            <a:endParaRPr lang="en-US" altLang="zh-TW" sz="2000" dirty="0"/>
          </a:p>
          <a:p>
            <a:pPr>
              <a:lnSpc>
                <a:spcPct val="150000"/>
              </a:lnSpc>
            </a:pPr>
            <a:r>
              <a:rPr lang="zh-TW" altLang="en-US" sz="2000" dirty="0"/>
              <a:t>請依檢定需求自備原子筆及手錶等物品，考場內所有</a:t>
            </a:r>
            <a:r>
              <a:rPr lang="zh-TW" altLang="en-US" sz="2000" b="1" dirty="0">
                <a:solidFill>
                  <a:srgbClr val="FF0000"/>
                </a:solidFill>
              </a:rPr>
              <a:t>紙張皆禁止攜出</a:t>
            </a:r>
            <a:r>
              <a:rPr lang="zh-TW" altLang="en-US" sz="2000" dirty="0"/>
              <a:t>。</a:t>
            </a:r>
            <a:endParaRPr lang="en-US" altLang="zh-TW" sz="2000" dirty="0"/>
          </a:p>
          <a:p>
            <a:pPr>
              <a:lnSpc>
                <a:spcPct val="150000"/>
              </a:lnSpc>
            </a:pPr>
            <a:r>
              <a:rPr lang="zh-TW" altLang="en-US" sz="2000" dirty="0"/>
              <a:t>檢定過程請</a:t>
            </a:r>
            <a:r>
              <a:rPr lang="zh-TW" altLang="en-US" sz="2000" b="1" dirty="0">
                <a:solidFill>
                  <a:srgbClr val="FF0000"/>
                </a:solidFill>
              </a:rPr>
              <a:t>依中控廣播行動</a:t>
            </a:r>
            <a:r>
              <a:rPr lang="zh-TW" altLang="en-US" sz="2000" dirty="0"/>
              <a:t>，勿提前離開考場。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49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 104"/>
          <p:cNvSpPr/>
          <p:nvPr/>
        </p:nvSpPr>
        <p:spPr>
          <a:xfrm>
            <a:off x="4196080" y="6486090"/>
            <a:ext cx="4947920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/>
            <a:r>
              <a:rPr lang="en-US" altLang="zh-TW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Objective Structured Clinical Examination</a:t>
            </a:r>
            <a:r>
              <a:rPr lang="zh-TW" altLang="en-US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</a:t>
            </a:r>
            <a:endParaRPr lang="zh-TW" altLang="en-US" sz="1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4860" y="79700"/>
            <a:ext cx="2034531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>
              <a:defRPr/>
            </a:pPr>
            <a:r>
              <a:rPr kumimoji="1" lang="zh-TW" altLang="en-US" b="1" dirty="0">
                <a:solidFill>
                  <a:srgbClr val="3857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臨床技能檢定中心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77340" y="872067"/>
            <a:ext cx="7040880" cy="762424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8352" y="1701800"/>
            <a:ext cx="8427296" cy="4605867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zh-TW" altLang="en-US" sz="2000" dirty="0"/>
              <a:t>進入考場之前，深呼吸，控制自己緊張情緒。</a:t>
            </a:r>
          </a:p>
          <a:p>
            <a:pPr>
              <a:lnSpc>
                <a:spcPct val="125000"/>
              </a:lnSpc>
            </a:pPr>
            <a:r>
              <a:rPr lang="zh-TW" altLang="en-US" sz="2000" dirty="0"/>
              <a:t>請掌考試時間，讀題時請注意該站考題的</a:t>
            </a:r>
            <a:r>
              <a:rPr lang="zh-TW" altLang="en-US" sz="2000" b="1" dirty="0">
                <a:solidFill>
                  <a:srgbClr val="FF0000"/>
                </a:solidFill>
              </a:rPr>
              <a:t>「任務」</a:t>
            </a:r>
            <a:r>
              <a:rPr lang="zh-TW" altLang="en-US" sz="2000" dirty="0"/>
              <a:t>。</a:t>
            </a:r>
          </a:p>
          <a:p>
            <a:pPr>
              <a:lnSpc>
                <a:spcPct val="125000"/>
              </a:lnSpc>
            </a:pPr>
            <a:r>
              <a:rPr lang="zh-TW" altLang="en-US" sz="2000" dirty="0"/>
              <a:t>報到後若需如廁，請至</a:t>
            </a:r>
            <a:r>
              <a:rPr lang="en-US" altLang="zh-TW" sz="2000" dirty="0"/>
              <a:t>E101</a:t>
            </a:r>
            <a:r>
              <a:rPr lang="zh-TW" altLang="en-US" sz="2000" dirty="0"/>
              <a:t>後方廁所；考試結束若需如廁，須由工作人員陪同。</a:t>
            </a:r>
          </a:p>
          <a:p>
            <a:pPr>
              <a:lnSpc>
                <a:spcPct val="150000"/>
              </a:lnSpc>
            </a:pPr>
            <a:r>
              <a:rPr lang="zh-TW" altLang="en-US" sz="2000" dirty="0"/>
              <a:t>養成好習慣，進入病室要：</a:t>
            </a:r>
            <a:br>
              <a:rPr lang="en-US" altLang="zh-TW" sz="2000" dirty="0"/>
            </a:br>
            <a:r>
              <a:rPr lang="en-US" altLang="zh-TW" sz="2000" dirty="0"/>
              <a:t>(1)</a:t>
            </a:r>
            <a:r>
              <a:rPr lang="zh-TW" altLang="en-US" sz="2000" dirty="0"/>
              <a:t>自我介紹、確認病患和說明目的。</a:t>
            </a:r>
            <a:br>
              <a:rPr lang="en-US" altLang="zh-TW" sz="2000" dirty="0"/>
            </a:br>
            <a:r>
              <a:rPr lang="en-US" altLang="zh-TW" sz="2000" dirty="0"/>
              <a:t>(2)</a:t>
            </a:r>
            <a:r>
              <a:rPr lang="zh-TW" altLang="en-US" sz="2000" dirty="0"/>
              <a:t>有醫囑須確實「三讀五對</a:t>
            </a:r>
            <a:r>
              <a:rPr lang="zh-TW" altLang="en-US" sz="2000" b="1" dirty="0">
                <a:solidFill>
                  <a:srgbClr val="FF0000"/>
                </a:solidFill>
              </a:rPr>
              <a:t>（說出來）</a:t>
            </a:r>
            <a:r>
              <a:rPr lang="zh-TW" altLang="en-US" sz="2000" dirty="0"/>
              <a:t>」再執行。</a:t>
            </a:r>
            <a:br>
              <a:rPr lang="en-US" altLang="zh-TW" sz="2000" dirty="0"/>
            </a:br>
            <a:r>
              <a:rPr lang="en-US" altLang="zh-TW" sz="2000" dirty="0"/>
              <a:t>(3)</a:t>
            </a:r>
            <a:r>
              <a:rPr lang="zh-TW" altLang="en-US" sz="2000" dirty="0"/>
              <a:t>任何動作皆需</a:t>
            </a:r>
            <a:r>
              <a:rPr lang="zh-TW" altLang="en-US" sz="2000" b="1" dirty="0">
                <a:solidFill>
                  <a:srgbClr val="FF0000"/>
                </a:solidFill>
              </a:rPr>
              <a:t>真實做出，勿僅有口述</a:t>
            </a:r>
            <a:r>
              <a:rPr lang="zh-TW" altLang="en-US" sz="2000" dirty="0"/>
              <a:t>，例如：洗手。</a:t>
            </a:r>
            <a:endParaRPr lang="en-US" altLang="zh-TW" sz="2000" dirty="0"/>
          </a:p>
          <a:p>
            <a:pPr>
              <a:lnSpc>
                <a:spcPct val="150000"/>
              </a:lnSpc>
            </a:pPr>
            <a:r>
              <a:rPr lang="zh-TW" altLang="en-US" sz="2000" b="1" dirty="0">
                <a:solidFill>
                  <a:srgbClr val="FF0000"/>
                </a:solidFill>
              </a:rPr>
              <a:t>考試單張均不得帶離考場。</a:t>
            </a:r>
          </a:p>
        </p:txBody>
      </p:sp>
    </p:spTree>
    <p:extLst>
      <p:ext uri="{BB962C8B-B14F-4D97-AF65-F5344CB8AC3E}">
        <p14:creationId xmlns:p14="http://schemas.microsoft.com/office/powerpoint/2010/main" val="2798727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 104"/>
          <p:cNvSpPr/>
          <p:nvPr/>
        </p:nvSpPr>
        <p:spPr>
          <a:xfrm>
            <a:off x="4196080" y="6486090"/>
            <a:ext cx="4947920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/>
            <a:r>
              <a:rPr lang="en-US" altLang="zh-TW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Objective Structured Clinical Examination</a:t>
            </a:r>
            <a:r>
              <a:rPr lang="zh-TW" altLang="en-US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</a:t>
            </a:r>
            <a:endParaRPr lang="zh-TW" altLang="en-US" sz="1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4860" y="79700"/>
            <a:ext cx="2034531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>
              <a:defRPr/>
            </a:pPr>
            <a:r>
              <a:rPr kumimoji="1" lang="zh-TW" altLang="en-US" b="1" dirty="0">
                <a:solidFill>
                  <a:srgbClr val="3857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臨床技能檢定中心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77340" y="872067"/>
            <a:ext cx="7040880" cy="762424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注意事項</a:t>
            </a:r>
            <a:r>
              <a:rPr lang="en-US" altLang="zh-TW" sz="4000" dirty="0"/>
              <a:t>-</a:t>
            </a:r>
            <a:r>
              <a:rPr lang="zh-TW" altLang="en-US" sz="4000" dirty="0"/>
              <a:t>點滴注射模型</a:t>
            </a:r>
          </a:p>
        </p:txBody>
      </p:sp>
      <p:pic>
        <p:nvPicPr>
          <p:cNvPr id="6" name="Google Shape;226;p12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306" y="1634492"/>
            <a:ext cx="3528000" cy="470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7;p12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2240" y="1634492"/>
            <a:ext cx="3528000" cy="4706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344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簡報結束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196080" y="6486090"/>
            <a:ext cx="4947920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/>
            <a:r>
              <a:rPr lang="en-US" altLang="zh-TW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Objective Structured Clinical Examination</a:t>
            </a:r>
            <a:r>
              <a:rPr lang="zh-TW" altLang="en-US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</a:t>
            </a:r>
            <a:endParaRPr lang="zh-TW" altLang="en-US" sz="1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860" y="79700"/>
            <a:ext cx="2034531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>
              <a:defRPr/>
            </a:pPr>
            <a:r>
              <a:rPr kumimoji="1" lang="zh-TW" altLang="en-US" b="1" dirty="0">
                <a:solidFill>
                  <a:srgbClr val="3857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臨床技能檢定中心</a:t>
            </a:r>
          </a:p>
        </p:txBody>
      </p:sp>
    </p:spTree>
    <p:extLst>
      <p:ext uri="{BB962C8B-B14F-4D97-AF65-F5344CB8AC3E}">
        <p14:creationId xmlns:p14="http://schemas.microsoft.com/office/powerpoint/2010/main" val="342515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 104"/>
          <p:cNvSpPr/>
          <p:nvPr/>
        </p:nvSpPr>
        <p:spPr>
          <a:xfrm>
            <a:off x="4196080" y="6486090"/>
            <a:ext cx="4947920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/>
            <a:r>
              <a:rPr lang="en-US" altLang="zh-TW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Objective Structured Clinical Examination</a:t>
            </a:r>
            <a:r>
              <a:rPr lang="zh-TW" altLang="en-US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</a:t>
            </a:r>
            <a:endParaRPr lang="zh-TW" altLang="en-US" sz="1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4860" y="79700"/>
            <a:ext cx="2034531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>
              <a:defRPr/>
            </a:pPr>
            <a:r>
              <a:rPr kumimoji="1" lang="zh-TW" altLang="en-US" b="1" dirty="0">
                <a:solidFill>
                  <a:srgbClr val="3857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臨床技能檢定中心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77340" y="872067"/>
            <a:ext cx="7040880" cy="762424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何謂</a:t>
            </a:r>
            <a:r>
              <a:rPr lang="en-US" altLang="zh-TW" sz="4000" dirty="0"/>
              <a:t>OSCE ?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8352" y="1701800"/>
            <a:ext cx="8427296" cy="460586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5000"/>
              </a:lnSpc>
              <a:buNone/>
            </a:pPr>
            <a:r>
              <a:rPr lang="en-US" altLang="zh-TW" sz="2000" b="1" dirty="0">
                <a:solidFill>
                  <a:srgbClr val="FF0000"/>
                </a:solidFill>
              </a:rPr>
              <a:t>O</a:t>
            </a:r>
            <a:r>
              <a:rPr lang="en-US" altLang="zh-TW" sz="2000" dirty="0"/>
              <a:t>bjective </a:t>
            </a:r>
            <a:r>
              <a:rPr lang="en-US" altLang="zh-TW" sz="2000" b="1" dirty="0">
                <a:solidFill>
                  <a:srgbClr val="FF0000"/>
                </a:solidFill>
              </a:rPr>
              <a:t>S</a:t>
            </a:r>
            <a:r>
              <a:rPr lang="en-US" altLang="zh-TW" sz="2000" dirty="0"/>
              <a:t>tructured </a:t>
            </a:r>
            <a:r>
              <a:rPr lang="en-US" altLang="zh-TW" sz="2000" b="1" dirty="0">
                <a:solidFill>
                  <a:srgbClr val="FF0000"/>
                </a:solidFill>
              </a:rPr>
              <a:t>C</a:t>
            </a:r>
            <a:r>
              <a:rPr lang="en-US" altLang="zh-TW" sz="2000" dirty="0"/>
              <a:t>linical </a:t>
            </a:r>
            <a:r>
              <a:rPr lang="en-US" altLang="zh-TW" sz="2000" b="1" dirty="0">
                <a:solidFill>
                  <a:srgbClr val="FF0000"/>
                </a:solidFill>
              </a:rPr>
              <a:t>E</a:t>
            </a:r>
            <a:r>
              <a:rPr lang="en-US" altLang="zh-TW" sz="2000" dirty="0"/>
              <a:t>xamination</a:t>
            </a:r>
            <a:br>
              <a:rPr lang="en-US" altLang="zh-TW" sz="2000" dirty="0"/>
            </a:br>
            <a:r>
              <a:rPr lang="zh-TW" altLang="en-US" sz="2000" dirty="0"/>
              <a:t>「客觀結構式臨床能力測驗」</a:t>
            </a:r>
          </a:p>
          <a:p>
            <a:pPr>
              <a:lnSpc>
                <a:spcPct val="125000"/>
              </a:lnSpc>
            </a:pPr>
            <a:r>
              <a:rPr lang="zh-TW" altLang="en-US" sz="2000" dirty="0"/>
              <a:t>概念始於</a:t>
            </a:r>
            <a:r>
              <a:rPr lang="en-US" altLang="zh-TW" sz="2000" dirty="0"/>
              <a:t>1975</a:t>
            </a:r>
            <a:r>
              <a:rPr lang="zh-TW" altLang="en-US" sz="2000" dirty="0"/>
              <a:t>年，由英國</a:t>
            </a:r>
            <a:r>
              <a:rPr lang="en-US" altLang="zh-TW" sz="2000" dirty="0"/>
              <a:t>Dundee</a:t>
            </a:r>
            <a:r>
              <a:rPr lang="zh-TW" altLang="en-US" sz="2000" dirty="0"/>
              <a:t>大學的</a:t>
            </a:r>
            <a:r>
              <a:rPr lang="en-US" altLang="zh-TW" sz="2000" dirty="0"/>
              <a:t>Dr. Harden</a:t>
            </a:r>
            <a:r>
              <a:rPr lang="zh-TW" altLang="en-US" sz="2000" dirty="0"/>
              <a:t>等人所提出。</a:t>
            </a:r>
          </a:p>
          <a:p>
            <a:pPr>
              <a:lnSpc>
                <a:spcPct val="125000"/>
              </a:lnSpc>
            </a:pPr>
            <a:r>
              <a:rPr lang="zh-TW" altLang="en-US" sz="2000" dirty="0"/>
              <a:t>是一種</a:t>
            </a:r>
            <a:r>
              <a:rPr lang="zh-TW" altLang="en-US" sz="2000" b="1" dirty="0">
                <a:solidFill>
                  <a:srgbClr val="FF0000"/>
                </a:solidFill>
              </a:rPr>
              <a:t>評估臨床能力</a:t>
            </a:r>
            <a:r>
              <a:rPr lang="zh-TW" altLang="en-US" sz="2000" dirty="0"/>
              <a:t>的方式。</a:t>
            </a:r>
          </a:p>
          <a:p>
            <a:pPr>
              <a:lnSpc>
                <a:spcPct val="125000"/>
              </a:lnSpc>
            </a:pPr>
            <a:r>
              <a:rPr lang="zh-TW" altLang="en-US" sz="2000" dirty="0"/>
              <a:t>可偵測傳統筆試無法測得的</a:t>
            </a:r>
            <a:r>
              <a:rPr lang="zh-TW" altLang="en-US" sz="2000" b="1" dirty="0">
                <a:solidFill>
                  <a:srgbClr val="FF0000"/>
                </a:solidFill>
              </a:rPr>
              <a:t>行為表現</a:t>
            </a:r>
            <a:r>
              <a:rPr lang="en-US" altLang="zh-TW" sz="2000" dirty="0"/>
              <a:t>(</a:t>
            </a:r>
            <a:r>
              <a:rPr lang="zh-TW" altLang="en-US" sz="2000" dirty="0"/>
              <a:t>知識、技能、態度</a:t>
            </a:r>
            <a:r>
              <a:rPr lang="en-US" altLang="zh-TW" sz="2000" dirty="0"/>
              <a:t>)</a:t>
            </a:r>
            <a:r>
              <a:rPr lang="zh-TW" altLang="en-US" sz="2000" dirty="0"/>
              <a:t>的</a:t>
            </a:r>
            <a:r>
              <a:rPr lang="zh-TW" altLang="en-US" sz="2000" b="1" dirty="0">
                <a:solidFill>
                  <a:srgbClr val="FF0000"/>
                </a:solidFill>
              </a:rPr>
              <a:t>綜合體現</a:t>
            </a:r>
            <a:r>
              <a:rPr lang="zh-TW" altLang="en-US" sz="2000" dirty="0"/>
              <a:t>。</a:t>
            </a:r>
          </a:p>
          <a:p>
            <a:pPr>
              <a:lnSpc>
                <a:spcPct val="125000"/>
              </a:lnSpc>
            </a:pPr>
            <a:r>
              <a:rPr lang="zh-TW" altLang="en-US" sz="2000" dirty="0"/>
              <a:t>具體作法是：使用</a:t>
            </a:r>
            <a:r>
              <a:rPr lang="zh-TW" altLang="en-US" sz="2000" b="1" dirty="0">
                <a:solidFill>
                  <a:srgbClr val="FF0000"/>
                </a:solidFill>
              </a:rPr>
              <a:t>一致的評分標準</a:t>
            </a:r>
            <a:r>
              <a:rPr lang="zh-TW" altLang="en-US" sz="2000" dirty="0"/>
              <a:t>，透過臨床模擬情境及</a:t>
            </a:r>
            <a:r>
              <a:rPr lang="zh-TW" altLang="en-US" sz="2000" b="1" dirty="0">
                <a:solidFill>
                  <a:srgbClr val="FF0000"/>
                </a:solidFill>
              </a:rPr>
              <a:t>標準化病人</a:t>
            </a:r>
            <a:r>
              <a:rPr lang="zh-TW" altLang="en-US" sz="2000" dirty="0"/>
              <a:t>（</a:t>
            </a:r>
            <a:r>
              <a:rPr lang="en-US" altLang="zh-TW" sz="2000" dirty="0"/>
              <a:t>Standardized Patients</a:t>
            </a:r>
            <a:r>
              <a:rPr lang="zh-TW" altLang="en-US" sz="2000" dirty="0"/>
              <a:t>，</a:t>
            </a:r>
            <a:r>
              <a:rPr lang="en-US" altLang="zh-TW" sz="2000" dirty="0"/>
              <a:t>SP</a:t>
            </a:r>
            <a:r>
              <a:rPr lang="zh-TW" altLang="en-US" sz="2000" dirty="0"/>
              <a:t>）的呈現，進行以</a:t>
            </a:r>
            <a:r>
              <a:rPr lang="zh-TW" altLang="en-US" sz="2000" b="1" dirty="0">
                <a:solidFill>
                  <a:srgbClr val="FF0000"/>
                </a:solidFill>
              </a:rPr>
              <a:t>能力</a:t>
            </a:r>
            <a:r>
              <a:rPr lang="zh-TW" altLang="en-US" sz="2000" dirty="0"/>
              <a:t>為導向的臨床技能評估。</a:t>
            </a:r>
          </a:p>
          <a:p>
            <a:pPr>
              <a:lnSpc>
                <a:spcPct val="125000"/>
              </a:lnSpc>
            </a:pPr>
            <a:r>
              <a:rPr lang="zh-TW" altLang="en-US" sz="2000" dirty="0"/>
              <a:t>訓練過程注重「</a:t>
            </a:r>
            <a:r>
              <a:rPr lang="zh-TW" altLang="en-US" sz="2000" b="1" dirty="0">
                <a:solidFill>
                  <a:srgbClr val="FF0000"/>
                </a:solidFill>
              </a:rPr>
              <a:t>思考技巧</a:t>
            </a:r>
            <a:r>
              <a:rPr lang="zh-TW" altLang="en-US" sz="2000" dirty="0"/>
              <a:t>」 </a:t>
            </a:r>
            <a:r>
              <a:rPr lang="en-US" altLang="zh-TW" sz="2000" dirty="0"/>
              <a:t>(Hurley﹐2005) </a:t>
            </a:r>
            <a:r>
              <a:rPr lang="zh-TW" altLang="en-US" sz="20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2222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 104"/>
          <p:cNvSpPr/>
          <p:nvPr/>
        </p:nvSpPr>
        <p:spPr>
          <a:xfrm>
            <a:off x="4196080" y="6486090"/>
            <a:ext cx="4947920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/>
            <a:r>
              <a:rPr lang="en-US" altLang="zh-TW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Objective Structured Clinical Examination</a:t>
            </a:r>
            <a:r>
              <a:rPr lang="zh-TW" altLang="en-US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</a:t>
            </a:r>
            <a:endParaRPr lang="zh-TW" altLang="en-US" sz="1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4860" y="79700"/>
            <a:ext cx="2034531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>
              <a:defRPr/>
            </a:pPr>
            <a:r>
              <a:rPr kumimoji="1" lang="zh-TW" altLang="en-US" b="1" dirty="0">
                <a:solidFill>
                  <a:srgbClr val="3857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臨床技能檢定中心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77340" y="872067"/>
            <a:ext cx="7040880" cy="762424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何謂</a:t>
            </a:r>
            <a:r>
              <a:rPr lang="en-US" altLang="zh-TW" sz="4000" dirty="0"/>
              <a:t>OSCE ?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8352" y="1701800"/>
            <a:ext cx="8427296" cy="460586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5000"/>
              </a:lnSpc>
              <a:buNone/>
            </a:pPr>
            <a:r>
              <a:rPr lang="zh-TW" altLang="en-US" sz="2000" dirty="0"/>
              <a:t>「客觀結構式臨床能力測驗」</a:t>
            </a:r>
          </a:p>
          <a:p>
            <a:pPr>
              <a:lnSpc>
                <a:spcPct val="125000"/>
              </a:lnSpc>
            </a:pPr>
            <a:r>
              <a:rPr lang="en-US" altLang="zh-TW" sz="2000" b="1" dirty="0">
                <a:solidFill>
                  <a:srgbClr val="FF0000"/>
                </a:solidFill>
              </a:rPr>
              <a:t>O</a:t>
            </a:r>
            <a:r>
              <a:rPr lang="en-US" altLang="zh-TW" sz="2000" dirty="0"/>
              <a:t>bjective</a:t>
            </a:r>
            <a:r>
              <a:rPr lang="zh-TW" altLang="en-US" sz="2000" dirty="0"/>
              <a:t>：</a:t>
            </a:r>
            <a:br>
              <a:rPr lang="en-US" altLang="zh-TW" sz="2000" dirty="0"/>
            </a:br>
            <a:r>
              <a:rPr lang="zh-TW" altLang="en-US" sz="2000" dirty="0"/>
              <a:t>評分者利用詳細的</a:t>
            </a:r>
            <a:r>
              <a:rPr lang="zh-TW" altLang="en-US" sz="2000" b="1" dirty="0">
                <a:solidFill>
                  <a:srgbClr val="FF0000"/>
                </a:solidFill>
              </a:rPr>
              <a:t>標準評估表</a:t>
            </a:r>
            <a:r>
              <a:rPr lang="en-US" altLang="zh-TW" sz="2000" dirty="0"/>
              <a:t>(Standardized Checklist)</a:t>
            </a:r>
            <a:r>
              <a:rPr lang="zh-TW" altLang="en-US" sz="2000" dirty="0"/>
              <a:t>來評估學生。</a:t>
            </a:r>
            <a:endParaRPr lang="en-US" altLang="zh-TW" sz="2000" dirty="0"/>
          </a:p>
          <a:p>
            <a:pPr>
              <a:lnSpc>
                <a:spcPct val="125000"/>
              </a:lnSpc>
            </a:pPr>
            <a:r>
              <a:rPr lang="en-US" altLang="zh-TW" sz="2000" b="1" dirty="0">
                <a:solidFill>
                  <a:srgbClr val="FF0000"/>
                </a:solidFill>
              </a:rPr>
              <a:t>S</a:t>
            </a:r>
            <a:r>
              <a:rPr lang="en-US" altLang="zh-TW" sz="2000" dirty="0"/>
              <a:t>tructured</a:t>
            </a:r>
            <a:r>
              <a:rPr lang="zh-TW" altLang="en-US" sz="2000" dirty="0"/>
              <a:t>：</a:t>
            </a:r>
            <a:br>
              <a:rPr lang="en-US" altLang="zh-TW" sz="2000" dirty="0"/>
            </a:br>
            <a:r>
              <a:rPr lang="zh-TW" altLang="en-US" sz="2000" b="1" dirty="0">
                <a:solidFill>
                  <a:srgbClr val="FF0000"/>
                </a:solidFill>
              </a:rPr>
              <a:t>每位</a:t>
            </a:r>
            <a:r>
              <a:rPr lang="zh-TW" altLang="en-US" sz="2000" dirty="0"/>
              <a:t>受試者將面對</a:t>
            </a:r>
            <a:r>
              <a:rPr lang="zh-TW" altLang="en-US" sz="2000" b="1" dirty="0">
                <a:solidFill>
                  <a:srgbClr val="FF0000"/>
                </a:solidFill>
              </a:rPr>
              <a:t>相同的問題情境</a:t>
            </a:r>
            <a:r>
              <a:rPr lang="zh-TW" altLang="en-US" sz="2000" dirty="0"/>
              <a:t>，且被要求執行</a:t>
            </a:r>
            <a:r>
              <a:rPr lang="zh-TW" altLang="en-US" sz="2000" b="1" dirty="0">
                <a:solidFill>
                  <a:srgbClr val="FF0000"/>
                </a:solidFill>
              </a:rPr>
              <a:t>相同的任務</a:t>
            </a:r>
            <a:r>
              <a:rPr lang="zh-TW" altLang="en-US" sz="2000" dirty="0"/>
              <a:t>。</a:t>
            </a:r>
            <a:endParaRPr lang="en-US" altLang="zh-TW" sz="2000" dirty="0"/>
          </a:p>
          <a:p>
            <a:pPr>
              <a:lnSpc>
                <a:spcPct val="125000"/>
              </a:lnSpc>
            </a:pPr>
            <a:r>
              <a:rPr lang="en-US" altLang="zh-TW" sz="2000" b="1" dirty="0">
                <a:solidFill>
                  <a:srgbClr val="FF0000"/>
                </a:solidFill>
              </a:rPr>
              <a:t>C</a:t>
            </a:r>
            <a:r>
              <a:rPr lang="en-US" altLang="zh-TW" sz="2000" dirty="0"/>
              <a:t>linical</a:t>
            </a:r>
            <a:r>
              <a:rPr lang="zh-TW" altLang="en-US" sz="2000" dirty="0"/>
              <a:t>：</a:t>
            </a:r>
            <a:br>
              <a:rPr lang="en-US" altLang="zh-TW" sz="2000" dirty="0"/>
            </a:br>
            <a:r>
              <a:rPr lang="zh-TW" altLang="en-US" sz="2000" dirty="0"/>
              <a:t>每個劇本都代表一個真實的</a:t>
            </a:r>
            <a:r>
              <a:rPr lang="zh-TW" altLang="en-US" sz="2000" b="1" dirty="0">
                <a:solidFill>
                  <a:srgbClr val="FF0000"/>
                </a:solidFill>
              </a:rPr>
              <a:t>臨床案例</a:t>
            </a:r>
            <a:r>
              <a:rPr lang="zh-TW" altLang="en-US" sz="2000" dirty="0"/>
              <a:t>。</a:t>
            </a:r>
            <a:endParaRPr lang="en-US" altLang="zh-TW" sz="2000" dirty="0"/>
          </a:p>
          <a:p>
            <a:pPr>
              <a:lnSpc>
                <a:spcPct val="125000"/>
              </a:lnSpc>
            </a:pPr>
            <a:r>
              <a:rPr lang="en-US" altLang="zh-TW" sz="2000" b="1" dirty="0">
                <a:solidFill>
                  <a:srgbClr val="FF0000"/>
                </a:solidFill>
              </a:rPr>
              <a:t>E</a:t>
            </a:r>
            <a:r>
              <a:rPr lang="en-US" altLang="zh-TW" sz="2000" dirty="0"/>
              <a:t>xamination</a:t>
            </a:r>
            <a:r>
              <a:rPr lang="zh-TW" altLang="en-US" sz="2000" dirty="0"/>
              <a:t>：</a:t>
            </a:r>
            <a:br>
              <a:rPr lang="en-US" altLang="zh-TW" sz="2000" dirty="0"/>
            </a:br>
            <a:r>
              <a:rPr lang="zh-TW" altLang="en-US" sz="2000" dirty="0"/>
              <a:t>可以作為正式的</a:t>
            </a:r>
            <a:r>
              <a:rPr lang="zh-TW" altLang="en-US" sz="2000" b="1" dirty="0">
                <a:solidFill>
                  <a:srgbClr val="FF0000"/>
                </a:solidFill>
              </a:rPr>
              <a:t>臨床能力測驗</a:t>
            </a:r>
            <a:r>
              <a:rPr lang="zh-TW" altLang="en-US" sz="2000" dirty="0"/>
              <a:t>，亦可作為教學的一部份，提供學生回饋意見，並供教師檢討其教學。</a:t>
            </a:r>
          </a:p>
        </p:txBody>
      </p:sp>
    </p:spTree>
    <p:extLst>
      <p:ext uri="{BB962C8B-B14F-4D97-AF65-F5344CB8AC3E}">
        <p14:creationId xmlns:p14="http://schemas.microsoft.com/office/powerpoint/2010/main" val="1783942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 104"/>
          <p:cNvSpPr/>
          <p:nvPr/>
        </p:nvSpPr>
        <p:spPr>
          <a:xfrm>
            <a:off x="4196080" y="6486090"/>
            <a:ext cx="4947920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/>
            <a:r>
              <a:rPr lang="en-US" altLang="zh-TW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Objective Structured Clinical Examination</a:t>
            </a:r>
            <a:r>
              <a:rPr lang="zh-TW" altLang="en-US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</a:t>
            </a:r>
            <a:endParaRPr lang="zh-TW" altLang="en-US" sz="1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4860" y="79700"/>
            <a:ext cx="2034531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>
              <a:defRPr/>
            </a:pPr>
            <a:r>
              <a:rPr kumimoji="1" lang="zh-TW" altLang="en-US" b="1" dirty="0">
                <a:solidFill>
                  <a:srgbClr val="3857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臨床技能檢定中心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77340" y="872067"/>
            <a:ext cx="7040880" cy="762424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辦理時程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292778"/>
              </p:ext>
            </p:extLst>
          </p:nvPr>
        </p:nvGraphicFramePr>
        <p:xfrm>
          <a:off x="432000" y="1727198"/>
          <a:ext cx="8280000" cy="366706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72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34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梯次公告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民國 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115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年 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月 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  中午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梯次變更申請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民國 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115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年 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04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月 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日 下午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2:00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檢定辦理時間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民國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115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07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補救教學時間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民國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115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月，另行通知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728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11;p3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8852" y="1812008"/>
            <a:ext cx="3387600" cy="218754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矩形 104"/>
          <p:cNvSpPr/>
          <p:nvPr/>
        </p:nvSpPr>
        <p:spPr>
          <a:xfrm>
            <a:off x="4196080" y="6486090"/>
            <a:ext cx="4947920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/>
            <a:r>
              <a:rPr lang="en-US" altLang="zh-TW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Objective Structured Clinical Examination</a:t>
            </a:r>
            <a:r>
              <a:rPr lang="zh-TW" altLang="en-US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</a:t>
            </a:r>
            <a:endParaRPr lang="zh-TW" altLang="en-US" sz="1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4860" y="79700"/>
            <a:ext cx="2034531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>
              <a:defRPr/>
            </a:pPr>
            <a:r>
              <a:rPr kumimoji="1" lang="zh-TW" altLang="en-US" b="1" dirty="0">
                <a:solidFill>
                  <a:srgbClr val="3857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臨床技能檢定中心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77340" y="872067"/>
            <a:ext cx="7040880" cy="762424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檢定流程：</a:t>
            </a:r>
            <a:r>
              <a:rPr lang="en-US" altLang="zh-TW" sz="4000" dirty="0"/>
              <a:t>1.</a:t>
            </a:r>
            <a:r>
              <a:rPr lang="zh-TW" altLang="en-US" sz="4000" dirty="0"/>
              <a:t>報到</a:t>
            </a:r>
          </a:p>
        </p:txBody>
      </p:sp>
      <p:sp>
        <p:nvSpPr>
          <p:cNvPr id="8" name="向右箭號 7"/>
          <p:cNvSpPr/>
          <p:nvPr/>
        </p:nvSpPr>
        <p:spPr>
          <a:xfrm rot="18018341">
            <a:off x="6632610" y="2981284"/>
            <a:ext cx="1617845" cy="37526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前往報到處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5" b="3559"/>
          <a:stretch/>
        </p:blipFill>
        <p:spPr>
          <a:xfrm>
            <a:off x="5098852" y="4163324"/>
            <a:ext cx="3387600" cy="2158999"/>
          </a:xfrm>
          <a:prstGeom prst="rect">
            <a:avLst/>
          </a:prstGeom>
        </p:spPr>
      </p:pic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358352" y="1701800"/>
            <a:ext cx="4518448" cy="4605867"/>
          </a:xfrm>
        </p:spPr>
        <p:txBody>
          <a:bodyPr>
            <a:normAutofit lnSpcReduction="10000"/>
          </a:bodyPr>
          <a:lstStyle/>
          <a:p>
            <a:pPr>
              <a:lnSpc>
                <a:spcPct val="125000"/>
              </a:lnSpc>
            </a:pPr>
            <a:r>
              <a:rPr lang="zh-TW" altLang="en-US" sz="2000" b="1" dirty="0">
                <a:solidFill>
                  <a:srgbClr val="FF0000"/>
                </a:solidFill>
              </a:rPr>
              <a:t>報到地點：護理大樓</a:t>
            </a:r>
            <a:r>
              <a:rPr lang="en-US" altLang="zh-TW" sz="2000" b="1" dirty="0">
                <a:solidFill>
                  <a:srgbClr val="FF0000"/>
                </a:solidFill>
              </a:rPr>
              <a:t>E101</a:t>
            </a:r>
            <a:r>
              <a:rPr lang="zh-TW" altLang="en-US" sz="2000" b="1" dirty="0">
                <a:solidFill>
                  <a:srgbClr val="FF0000"/>
                </a:solidFill>
              </a:rPr>
              <a:t>教室</a:t>
            </a:r>
            <a:r>
              <a:rPr lang="en-US" altLang="zh-TW" sz="2000" b="1" dirty="0">
                <a:solidFill>
                  <a:srgbClr val="FF0000"/>
                </a:solidFill>
              </a:rPr>
              <a:t>(</a:t>
            </a:r>
            <a:r>
              <a:rPr lang="zh-TW" altLang="en-US" sz="2000" b="1" dirty="0">
                <a:solidFill>
                  <a:srgbClr val="FF0000"/>
                </a:solidFill>
              </a:rPr>
              <a:t>或</a:t>
            </a:r>
            <a:r>
              <a:rPr lang="en-US" altLang="zh-TW" sz="2000" b="1" dirty="0">
                <a:solidFill>
                  <a:srgbClr val="FF0000"/>
                </a:solidFill>
              </a:rPr>
              <a:t>E105</a:t>
            </a:r>
            <a:r>
              <a:rPr lang="zh-TW" altLang="en-US" sz="2000" b="1" dirty="0">
                <a:solidFill>
                  <a:srgbClr val="FF0000"/>
                </a:solidFill>
              </a:rPr>
              <a:t>教室</a:t>
            </a:r>
            <a:r>
              <a:rPr lang="en-US" altLang="zh-TW" sz="2000" b="1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25000"/>
              </a:lnSpc>
            </a:pPr>
            <a:r>
              <a:rPr lang="zh-TW" altLang="en-US" sz="2000" dirty="0"/>
              <a:t>考生準備：</a:t>
            </a:r>
            <a:endParaRPr lang="en-US" altLang="zh-TW" sz="2000" dirty="0"/>
          </a:p>
          <a:p>
            <a:pPr marL="800100" lvl="1" indent="-342900">
              <a:lnSpc>
                <a:spcPct val="125000"/>
              </a:lnSpc>
              <a:buFont typeface="+mj-lt"/>
              <a:buAutoNum type="arabicPeriod"/>
            </a:pPr>
            <a:r>
              <a:rPr lang="zh-TW" altLang="en-US" sz="1600" dirty="0"/>
              <a:t>全套實習服、護師鞋、盤髮。</a:t>
            </a:r>
            <a:endParaRPr lang="en-US" altLang="zh-TW" sz="1600" dirty="0"/>
          </a:p>
          <a:p>
            <a:pPr marL="800100" lvl="1" indent="-342900">
              <a:lnSpc>
                <a:spcPct val="125000"/>
              </a:lnSpc>
              <a:buFont typeface="+mj-lt"/>
              <a:buAutoNum type="arabicPeriod"/>
            </a:pPr>
            <a:r>
              <a:rPr lang="zh-TW" altLang="en-US" sz="1600" dirty="0"/>
              <a:t>實習識別證（或學生證）。</a:t>
            </a:r>
            <a:endParaRPr lang="en-US" altLang="zh-TW" sz="1600" dirty="0"/>
          </a:p>
          <a:p>
            <a:pPr marL="800100" lvl="1" indent="-342900">
              <a:lnSpc>
                <a:spcPct val="125000"/>
              </a:lnSpc>
              <a:buFont typeface="+mj-lt"/>
              <a:buAutoNum type="arabicPeriod"/>
            </a:pPr>
            <a:r>
              <a:rPr lang="zh-TW" altLang="en-US" sz="1600" dirty="0"/>
              <a:t>筆、立可帶、手錶</a:t>
            </a:r>
            <a:r>
              <a:rPr lang="zh-TW" altLang="en-US" sz="1600" b="1" dirty="0">
                <a:solidFill>
                  <a:srgbClr val="FF0000"/>
                </a:solidFill>
              </a:rPr>
              <a:t>（可攜帶紙張）</a:t>
            </a:r>
            <a:r>
              <a:rPr lang="zh-TW" altLang="en-US" sz="1600" dirty="0"/>
              <a:t>。</a:t>
            </a:r>
            <a:endParaRPr lang="en-US" altLang="zh-TW" sz="1600" dirty="0"/>
          </a:p>
          <a:p>
            <a:pPr>
              <a:lnSpc>
                <a:spcPct val="125000"/>
              </a:lnSpc>
            </a:pPr>
            <a:r>
              <a:rPr lang="zh-TW" altLang="en-US" sz="2000" dirty="0"/>
              <a:t>流程</a:t>
            </a:r>
            <a:endParaRPr lang="en-US" altLang="zh-TW" sz="2000" dirty="0"/>
          </a:p>
          <a:p>
            <a:pPr marL="800100" lvl="1" indent="-342900">
              <a:lnSpc>
                <a:spcPct val="125000"/>
              </a:lnSpc>
              <a:buFont typeface="+mj-lt"/>
              <a:buAutoNum type="arabicPeriod"/>
            </a:pPr>
            <a:r>
              <a:rPr lang="zh-TW" altLang="en-US" sz="1600" dirty="0"/>
              <a:t>請依公告之報到時間進行報到，</a:t>
            </a:r>
            <a:br>
              <a:rPr lang="en-US" altLang="zh-TW" sz="1600" dirty="0"/>
            </a:br>
            <a:r>
              <a:rPr lang="zh-TW" altLang="en-US" sz="1600" b="1" dirty="0">
                <a:solidFill>
                  <a:srgbClr val="FF0000"/>
                </a:solidFill>
              </a:rPr>
              <a:t>遲到、未到視同缺考，不予補考。</a:t>
            </a:r>
            <a:endParaRPr lang="en-US" altLang="zh-TW" sz="1600" b="1" dirty="0">
              <a:solidFill>
                <a:srgbClr val="FF0000"/>
              </a:solidFill>
            </a:endParaRPr>
          </a:p>
          <a:p>
            <a:pPr marL="800100" lvl="1" indent="-342900">
              <a:lnSpc>
                <a:spcPct val="125000"/>
              </a:lnSpc>
              <a:buFont typeface="+mj-lt"/>
              <a:buAutoNum type="arabicPeriod"/>
            </a:pPr>
            <a:r>
              <a:rPr lang="zh-TW" altLang="en-US" sz="1600" dirty="0"/>
              <a:t>報到前需</a:t>
            </a:r>
            <a:r>
              <a:rPr lang="zh-TW" altLang="en-US" sz="1600" b="1" dirty="0">
                <a:solidFill>
                  <a:srgbClr val="FF0000"/>
                </a:solidFill>
              </a:rPr>
              <a:t>完成著裝</a:t>
            </a:r>
            <a:r>
              <a:rPr lang="zh-TW" altLang="en-US" sz="1600" dirty="0"/>
              <a:t>。</a:t>
            </a:r>
            <a:endParaRPr lang="en-US" altLang="zh-TW" sz="1600" dirty="0"/>
          </a:p>
          <a:p>
            <a:pPr marL="800100" lvl="1" indent="-342900">
              <a:lnSpc>
                <a:spcPct val="125000"/>
              </a:lnSpc>
              <a:buFont typeface="+mj-lt"/>
              <a:buAutoNum type="arabicPeriod"/>
            </a:pPr>
            <a:r>
              <a:rPr lang="zh-TW" altLang="en-US" sz="1600" dirty="0"/>
              <a:t>報到時依照梯次夾背牌，依座位表入座。</a:t>
            </a:r>
            <a:endParaRPr lang="en-US" altLang="zh-TW" sz="1600" dirty="0"/>
          </a:p>
          <a:p>
            <a:pPr marL="800100" lvl="1" indent="-342900">
              <a:lnSpc>
                <a:spcPct val="125000"/>
              </a:lnSpc>
              <a:buFont typeface="+mj-lt"/>
              <a:buAutoNum type="arabicPeriod"/>
            </a:pPr>
            <a:r>
              <a:rPr lang="zh-TW" altLang="en-US" sz="1600" dirty="0"/>
              <a:t>報到後至離開考場前皆</a:t>
            </a:r>
            <a:r>
              <a:rPr lang="zh-TW" altLang="en-US" sz="1600" b="1" dirty="0">
                <a:solidFill>
                  <a:srgbClr val="FF0000"/>
                </a:solidFill>
              </a:rPr>
              <a:t>禁止使用手機</a:t>
            </a:r>
            <a:r>
              <a:rPr lang="zh-TW" altLang="en-US" sz="16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41477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0"/>
          <a:stretch/>
        </p:blipFill>
        <p:spPr>
          <a:xfrm>
            <a:off x="5101080" y="4088979"/>
            <a:ext cx="3387600" cy="219695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l="-98" t="12936" r="1"/>
          <a:stretch/>
        </p:blipFill>
        <p:spPr>
          <a:xfrm>
            <a:off x="5097780" y="1750424"/>
            <a:ext cx="3390900" cy="2211558"/>
          </a:xfrm>
          <a:prstGeom prst="rect">
            <a:avLst/>
          </a:prstGeom>
        </p:spPr>
      </p:pic>
      <p:sp>
        <p:nvSpPr>
          <p:cNvPr id="105" name="矩形 104"/>
          <p:cNvSpPr/>
          <p:nvPr/>
        </p:nvSpPr>
        <p:spPr>
          <a:xfrm>
            <a:off x="4196080" y="6486090"/>
            <a:ext cx="4947920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/>
            <a:r>
              <a:rPr lang="en-US" altLang="zh-TW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Objective Structured Clinical Examination</a:t>
            </a:r>
            <a:r>
              <a:rPr lang="zh-TW" altLang="en-US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</a:t>
            </a:r>
            <a:endParaRPr lang="zh-TW" altLang="en-US" sz="1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4860" y="79700"/>
            <a:ext cx="2034531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>
              <a:defRPr/>
            </a:pPr>
            <a:r>
              <a:rPr kumimoji="1" lang="zh-TW" altLang="en-US" b="1" dirty="0">
                <a:solidFill>
                  <a:srgbClr val="3857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臨床技能檢定中心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77340" y="872067"/>
            <a:ext cx="7040880" cy="762424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檢定流程：</a:t>
            </a:r>
            <a:r>
              <a:rPr lang="en-US" altLang="zh-TW" sz="4000" dirty="0"/>
              <a:t>2.</a:t>
            </a:r>
            <a:r>
              <a:rPr lang="zh-TW" altLang="en-US" sz="4000" dirty="0"/>
              <a:t>熟悉工作車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358352" y="1701800"/>
            <a:ext cx="4518448" cy="4605867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zh-TW" altLang="en-US" sz="2000" b="1" dirty="0">
                <a:solidFill>
                  <a:srgbClr val="FF0000"/>
                </a:solidFill>
              </a:rPr>
              <a:t>熟悉時間：</a:t>
            </a:r>
            <a:r>
              <a:rPr lang="en-US" altLang="zh-TW" sz="2000" b="1" dirty="0">
                <a:solidFill>
                  <a:srgbClr val="FF0000"/>
                </a:solidFill>
              </a:rPr>
              <a:t>5</a:t>
            </a:r>
            <a:r>
              <a:rPr lang="zh-TW" altLang="en-US" sz="2000" b="1" dirty="0">
                <a:solidFill>
                  <a:srgbClr val="FF0000"/>
                </a:solidFill>
              </a:rPr>
              <a:t>分鐘</a:t>
            </a:r>
            <a:endParaRPr lang="en-US" altLang="zh-TW" sz="2000" b="1" dirty="0">
              <a:solidFill>
                <a:srgbClr val="FF0000"/>
              </a:solidFill>
            </a:endParaRPr>
          </a:p>
          <a:p>
            <a:pPr>
              <a:lnSpc>
                <a:spcPct val="125000"/>
              </a:lnSpc>
            </a:pPr>
            <a:r>
              <a:rPr lang="zh-TW" altLang="en-US" sz="2000" dirty="0"/>
              <a:t>考試需使用物品皆置於車內及檯面上</a:t>
            </a:r>
            <a:endParaRPr lang="en-US" altLang="zh-TW" sz="2000" dirty="0"/>
          </a:p>
          <a:p>
            <a:pPr>
              <a:lnSpc>
                <a:spcPct val="125000"/>
              </a:lnSpc>
            </a:pPr>
            <a:r>
              <a:rPr lang="zh-TW" altLang="en-US" sz="2000" dirty="0"/>
              <a:t>請於限時內熟悉檢定用物及操作方法</a:t>
            </a:r>
            <a:endParaRPr lang="en-US" altLang="zh-TW" sz="2000" dirty="0"/>
          </a:p>
          <a:p>
            <a:pPr>
              <a:lnSpc>
                <a:spcPct val="125000"/>
              </a:lnSpc>
            </a:pPr>
            <a:r>
              <a:rPr lang="zh-TW" altLang="en-US" sz="2000" dirty="0"/>
              <a:t>注意事項：</a:t>
            </a:r>
            <a:endParaRPr lang="en-US" altLang="zh-TW" sz="2000" dirty="0"/>
          </a:p>
          <a:p>
            <a:pPr marL="800100" lvl="1" indent="-342900">
              <a:lnSpc>
                <a:spcPct val="125000"/>
              </a:lnSpc>
              <a:buFont typeface="+mj-lt"/>
              <a:buAutoNum type="arabicPeriod"/>
            </a:pPr>
            <a:r>
              <a:rPr lang="zh-TW" altLang="en-US" sz="1600" dirty="0"/>
              <a:t>請注意廢棄物丟置處。</a:t>
            </a:r>
            <a:br>
              <a:rPr lang="en-US" altLang="zh-TW" sz="1600" dirty="0"/>
            </a:br>
            <a:r>
              <a:rPr lang="zh-TW" altLang="en-US" sz="1600" dirty="0"/>
              <a:t>（針具、感染性垃圾、藥瓶等）</a:t>
            </a:r>
            <a:endParaRPr lang="en-US" altLang="zh-TW" sz="1600" dirty="0"/>
          </a:p>
          <a:p>
            <a:pPr marL="800100" lvl="1" indent="-342900">
              <a:lnSpc>
                <a:spcPct val="125000"/>
              </a:lnSpc>
              <a:buFont typeface="+mj-lt"/>
              <a:buAutoNum type="arabicPeriod"/>
            </a:pPr>
            <a:r>
              <a:rPr lang="zh-TW" altLang="en-US" sz="1600" dirty="0"/>
              <a:t>考試皆採紙本作業，不使用資訊系統。</a:t>
            </a:r>
            <a:br>
              <a:rPr lang="en-US" altLang="zh-TW" sz="1600" dirty="0"/>
            </a:br>
            <a:r>
              <a:rPr lang="zh-TW" altLang="en-US" sz="1600" dirty="0"/>
              <a:t>（包含醫囑、給藥等）</a:t>
            </a:r>
            <a:endParaRPr lang="en-US" altLang="zh-TW" sz="1600" dirty="0"/>
          </a:p>
          <a:p>
            <a:pPr marL="800100" lvl="1" indent="-342900">
              <a:lnSpc>
                <a:spcPct val="125000"/>
              </a:lnSpc>
              <a:buFont typeface="+mj-lt"/>
              <a:buAutoNum type="arabicPeriod"/>
            </a:pPr>
            <a:endParaRPr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262420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 104"/>
          <p:cNvSpPr/>
          <p:nvPr/>
        </p:nvSpPr>
        <p:spPr>
          <a:xfrm>
            <a:off x="4196080" y="6486090"/>
            <a:ext cx="4947920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/>
            <a:r>
              <a:rPr lang="en-US" altLang="zh-TW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Objective Structured Clinical Examination</a:t>
            </a:r>
            <a:r>
              <a:rPr lang="zh-TW" altLang="en-US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</a:t>
            </a:r>
            <a:endParaRPr lang="zh-TW" altLang="en-US" sz="1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4860" y="79700"/>
            <a:ext cx="2034531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>
              <a:defRPr/>
            </a:pPr>
            <a:r>
              <a:rPr kumimoji="1" lang="zh-TW" altLang="en-US" b="1" dirty="0">
                <a:solidFill>
                  <a:srgbClr val="3857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臨床技能檢定中心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77340" y="872067"/>
            <a:ext cx="7040880" cy="762424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檢定流程：</a:t>
            </a:r>
            <a:r>
              <a:rPr lang="en-US" altLang="zh-TW" sz="4000" dirty="0"/>
              <a:t>3.</a:t>
            </a:r>
            <a:r>
              <a:rPr lang="zh-TW" altLang="en-US" sz="4000" dirty="0"/>
              <a:t>準備進入試場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358352" y="1701800"/>
            <a:ext cx="4518448" cy="4605867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zh-TW" altLang="en-US" sz="2000" dirty="0"/>
              <a:t>隨身物品皆需帶離報到區，並置於走廊置物櫃</a:t>
            </a:r>
            <a:endParaRPr lang="en-US" altLang="zh-TW" sz="2000" dirty="0"/>
          </a:p>
          <a:p>
            <a:pPr>
              <a:lnSpc>
                <a:spcPct val="125000"/>
              </a:lnSpc>
            </a:pPr>
            <a:r>
              <a:rPr lang="zh-TW" altLang="en-US" sz="2000" b="1" dirty="0">
                <a:solidFill>
                  <a:srgbClr val="FF0000"/>
                </a:solidFill>
              </a:rPr>
              <a:t>請依工作人員指示進行排隊</a:t>
            </a:r>
            <a:endParaRPr lang="en-US" altLang="zh-TW" sz="1600" dirty="0"/>
          </a:p>
        </p:txBody>
      </p:sp>
      <p:pic>
        <p:nvPicPr>
          <p:cNvPr id="8" name="Google Shape;134;p6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b="4200"/>
          <a:stretch/>
        </p:blipFill>
        <p:spPr>
          <a:xfrm>
            <a:off x="5097780" y="1948872"/>
            <a:ext cx="3387600" cy="4111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5852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 104"/>
          <p:cNvSpPr/>
          <p:nvPr/>
        </p:nvSpPr>
        <p:spPr>
          <a:xfrm>
            <a:off x="4196080" y="6486090"/>
            <a:ext cx="4947920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/>
            <a:r>
              <a:rPr lang="en-US" altLang="zh-TW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Objective Structured Clinical Examination</a:t>
            </a:r>
            <a:r>
              <a:rPr lang="zh-TW" altLang="en-US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</a:t>
            </a:r>
            <a:endParaRPr lang="zh-TW" altLang="en-US" sz="1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4860" y="79700"/>
            <a:ext cx="2034531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>
              <a:defRPr/>
            </a:pPr>
            <a:r>
              <a:rPr kumimoji="1" lang="zh-TW" altLang="en-US" b="1" dirty="0">
                <a:solidFill>
                  <a:srgbClr val="3857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臨床技能檢定中心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77340" y="872067"/>
            <a:ext cx="7040880" cy="762424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檢定流程：</a:t>
            </a:r>
            <a:r>
              <a:rPr lang="en-US" altLang="zh-TW" sz="4000" dirty="0"/>
              <a:t>4.</a:t>
            </a:r>
            <a:r>
              <a:rPr lang="zh-TW" altLang="en-US" sz="4000" dirty="0"/>
              <a:t>進入試場</a:t>
            </a:r>
          </a:p>
        </p:txBody>
      </p:sp>
      <p:grpSp>
        <p:nvGrpSpPr>
          <p:cNvPr id="176" name="群組 175"/>
          <p:cNvGrpSpPr/>
          <p:nvPr/>
        </p:nvGrpSpPr>
        <p:grpSpPr>
          <a:xfrm>
            <a:off x="179175" y="1790669"/>
            <a:ext cx="8785650" cy="4210293"/>
            <a:chOff x="0" y="2148515"/>
            <a:chExt cx="8785650" cy="4210293"/>
          </a:xfrm>
        </p:grpSpPr>
        <p:grpSp>
          <p:nvGrpSpPr>
            <p:cNvPr id="126" name="群組 125"/>
            <p:cNvGrpSpPr/>
            <p:nvPr/>
          </p:nvGrpSpPr>
          <p:grpSpPr>
            <a:xfrm>
              <a:off x="6868176" y="5133357"/>
              <a:ext cx="1440000" cy="1225451"/>
              <a:chOff x="6897802" y="4514063"/>
              <a:chExt cx="1440000" cy="1225451"/>
            </a:xfrm>
          </p:grpSpPr>
          <p:sp>
            <p:nvSpPr>
              <p:cNvPr id="61" name="Google Shape;142;p7"/>
              <p:cNvSpPr/>
              <p:nvPr/>
            </p:nvSpPr>
            <p:spPr>
              <a:xfrm>
                <a:off x="6897802" y="5199514"/>
                <a:ext cx="1440000" cy="540000"/>
              </a:xfrm>
              <a:prstGeom prst="rect">
                <a:avLst/>
              </a:prstGeom>
              <a:solidFill>
                <a:srgbClr val="B6DDE7"/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zh-TW" sz="1800" b="1" i="0" u="none" strike="noStrike" cap="none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DFKai-SB"/>
                    <a:sym typeface="DFKai-SB"/>
                  </a:rPr>
                  <a:t>E10</a:t>
                </a:r>
                <a:r>
                  <a:rPr lang="en-US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DFKai-SB"/>
                    <a:sym typeface="DFKai-SB"/>
                  </a:rPr>
                  <a:t>1</a:t>
                </a:r>
                <a:r>
                  <a:rPr lang="zh-TW" altLang="en-US" sz="1800" b="1" i="0" u="none" strike="noStrike" cap="none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DFKai-SB"/>
                    <a:sym typeface="DFKai-SB"/>
                  </a:rPr>
                  <a:t>報到</a:t>
                </a:r>
                <a:r>
                  <a:rPr lang="zh-TW" sz="1800" b="1" i="0" u="none" strike="noStrike" cap="none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DFKai-SB"/>
                    <a:sym typeface="DFKai-SB"/>
                  </a:rPr>
                  <a:t>區</a:t>
                </a:r>
                <a:endParaRPr sz="1800" b="1" i="0" u="none" strike="noStrike" cap="none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DFKai-SB"/>
                  <a:sym typeface="DFKai-SB"/>
                </a:endParaRPr>
              </a:p>
            </p:txBody>
          </p:sp>
          <p:sp>
            <p:nvSpPr>
              <p:cNvPr id="100" name="Google Shape;188;p7"/>
              <p:cNvSpPr/>
              <p:nvPr/>
            </p:nvSpPr>
            <p:spPr>
              <a:xfrm rot="16200000">
                <a:off x="7275077" y="4754035"/>
                <a:ext cx="685451" cy="205508"/>
              </a:xfrm>
              <a:prstGeom prst="rightArrow">
                <a:avLst>
                  <a:gd name="adj1" fmla="val 50000"/>
                  <a:gd name="adj2" fmla="val 38441"/>
                </a:avLst>
              </a:prstGeom>
              <a:solidFill>
                <a:srgbClr val="B6DDE7"/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" name="文字方塊 102"/>
            <p:cNvSpPr txBox="1"/>
            <p:nvPr/>
          </p:nvSpPr>
          <p:spPr>
            <a:xfrm>
              <a:off x="7675808" y="2311679"/>
              <a:ext cx="900000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考間</a:t>
              </a:r>
              <a:endParaRPr kumimoji="0" lang="en-US" altLang="zh-TW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6600541" y="2311679"/>
              <a:ext cx="900000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考間</a:t>
              </a:r>
              <a:endParaRPr kumimoji="0" lang="en-US" altLang="zh-TW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b="1" noProof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文字方塊 106"/>
            <p:cNvSpPr txBox="1"/>
            <p:nvPr/>
          </p:nvSpPr>
          <p:spPr>
            <a:xfrm>
              <a:off x="5525274" y="2311679"/>
              <a:ext cx="900000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考間</a:t>
              </a:r>
              <a:endParaRPr kumimoji="0" lang="en-US" altLang="zh-TW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文字方塊 107"/>
            <p:cNvSpPr txBox="1"/>
            <p:nvPr/>
          </p:nvSpPr>
          <p:spPr>
            <a:xfrm>
              <a:off x="4450007" y="2311679"/>
              <a:ext cx="900000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考間</a:t>
              </a:r>
              <a:endParaRPr kumimoji="0" lang="en-US" altLang="zh-TW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文字方塊 108"/>
            <p:cNvSpPr txBox="1"/>
            <p:nvPr/>
          </p:nvSpPr>
          <p:spPr>
            <a:xfrm>
              <a:off x="3374740" y="2311679"/>
              <a:ext cx="900000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考間</a:t>
              </a:r>
              <a:endParaRPr kumimoji="0" lang="en-US" altLang="zh-TW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endPara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文字方塊 109"/>
            <p:cNvSpPr txBox="1"/>
            <p:nvPr/>
          </p:nvSpPr>
          <p:spPr>
            <a:xfrm>
              <a:off x="2299473" y="2311679"/>
              <a:ext cx="900000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考間</a:t>
              </a:r>
              <a:endParaRPr kumimoji="0" lang="en-US" altLang="zh-TW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</a:t>
              </a:r>
              <a:endPara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" name="文字方塊 110"/>
            <p:cNvSpPr txBox="1"/>
            <p:nvPr/>
          </p:nvSpPr>
          <p:spPr>
            <a:xfrm>
              <a:off x="1224206" y="2311679"/>
              <a:ext cx="900000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考間</a:t>
              </a:r>
              <a:endParaRPr kumimoji="0" lang="en-US" altLang="zh-TW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</a:t>
              </a:r>
              <a:endPara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3" name="文字方塊 112"/>
            <p:cNvSpPr txBox="1"/>
            <p:nvPr/>
          </p:nvSpPr>
          <p:spPr>
            <a:xfrm>
              <a:off x="5525274" y="4138242"/>
              <a:ext cx="900000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考間</a:t>
              </a:r>
              <a:endParaRPr kumimoji="0" lang="en-US" altLang="zh-TW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文字方塊 113"/>
            <p:cNvSpPr txBox="1"/>
            <p:nvPr/>
          </p:nvSpPr>
          <p:spPr>
            <a:xfrm>
              <a:off x="4450007" y="4138242"/>
              <a:ext cx="900000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考間</a:t>
              </a:r>
              <a:endParaRPr kumimoji="0" lang="en-US" altLang="zh-TW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文字方塊 114"/>
            <p:cNvSpPr txBox="1"/>
            <p:nvPr/>
          </p:nvSpPr>
          <p:spPr>
            <a:xfrm>
              <a:off x="3377559" y="4140276"/>
              <a:ext cx="900000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考間</a:t>
              </a:r>
              <a:endParaRPr kumimoji="0" lang="en-US" altLang="zh-TW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</a:t>
              </a:r>
              <a:endPara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文字方塊 115"/>
            <p:cNvSpPr txBox="1"/>
            <p:nvPr/>
          </p:nvSpPr>
          <p:spPr>
            <a:xfrm>
              <a:off x="2299473" y="4140276"/>
              <a:ext cx="900000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考間</a:t>
              </a:r>
              <a:endParaRPr kumimoji="0" lang="en-US" altLang="zh-TW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  <a:endPara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文字方塊 116"/>
            <p:cNvSpPr txBox="1"/>
            <p:nvPr/>
          </p:nvSpPr>
          <p:spPr>
            <a:xfrm>
              <a:off x="1224206" y="4138242"/>
              <a:ext cx="900000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考間</a:t>
              </a:r>
              <a:endParaRPr kumimoji="0" lang="en-US" altLang="zh-TW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12</a:t>
              </a:r>
              <a:endPara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文字方塊 118"/>
            <p:cNvSpPr txBox="1"/>
            <p:nvPr/>
          </p:nvSpPr>
          <p:spPr>
            <a:xfrm>
              <a:off x="391506" y="4755252"/>
              <a:ext cx="656988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後門</a:t>
              </a:r>
              <a:endPara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文字方塊 119"/>
            <p:cNvSpPr txBox="1"/>
            <p:nvPr/>
          </p:nvSpPr>
          <p:spPr>
            <a:xfrm>
              <a:off x="7138175" y="4764024"/>
              <a:ext cx="900000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前門</a:t>
              </a:r>
              <a:endPara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91506" y="2148515"/>
              <a:ext cx="8394144" cy="298484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25" name="群組 124"/>
            <p:cNvGrpSpPr/>
            <p:nvPr/>
          </p:nvGrpSpPr>
          <p:grpSpPr>
            <a:xfrm>
              <a:off x="0" y="5133357"/>
              <a:ext cx="1440000" cy="1225451"/>
              <a:chOff x="4413056" y="4514063"/>
              <a:chExt cx="1440000" cy="1225451"/>
            </a:xfrm>
          </p:grpSpPr>
          <p:sp>
            <p:nvSpPr>
              <p:cNvPr id="123" name="Google Shape;142;p7"/>
              <p:cNvSpPr/>
              <p:nvPr/>
            </p:nvSpPr>
            <p:spPr>
              <a:xfrm>
                <a:off x="4413056" y="5199514"/>
                <a:ext cx="1440000" cy="540000"/>
              </a:xfrm>
              <a:prstGeom prst="rect">
                <a:avLst/>
              </a:prstGeom>
              <a:solidFill>
                <a:srgbClr val="D6E3BC"/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zh-TW" sz="1800" b="1" i="0" u="none" strike="noStrike" cap="none" dirty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DFKai-SB"/>
                    <a:sym typeface="DFKai-SB"/>
                  </a:rPr>
                  <a:t>E10</a:t>
                </a:r>
                <a:r>
                  <a:rPr lang="en-US" altLang="zh-TW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DFKai-SB"/>
                    <a:sym typeface="DFKai-SB"/>
                  </a:rPr>
                  <a:t>5</a:t>
                </a:r>
                <a:r>
                  <a:rPr lang="zh-TW" altLang="en-US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DFKai-SB"/>
                    <a:sym typeface="DFKai-SB"/>
                  </a:rPr>
                  <a:t>回饋區</a:t>
                </a:r>
                <a:endParaRPr sz="1800" b="1" i="0" u="none" strike="noStrike" cap="none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DFKai-SB"/>
                  <a:sym typeface="DFKai-SB"/>
                </a:endParaRPr>
              </a:p>
            </p:txBody>
          </p:sp>
          <p:sp>
            <p:nvSpPr>
              <p:cNvPr id="124" name="Google Shape;188;p7"/>
              <p:cNvSpPr/>
              <p:nvPr/>
            </p:nvSpPr>
            <p:spPr>
              <a:xfrm rot="5400000" flipV="1">
                <a:off x="4790331" y="4754035"/>
                <a:ext cx="685451" cy="205508"/>
              </a:xfrm>
              <a:prstGeom prst="rightArrow">
                <a:avLst>
                  <a:gd name="adj1" fmla="val 50000"/>
                  <a:gd name="adj2" fmla="val 38441"/>
                </a:avLst>
              </a:prstGeom>
              <a:solidFill>
                <a:srgbClr val="D6E3BC"/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33" name="肘形接點 132"/>
            <p:cNvCxnSpPr/>
            <p:nvPr/>
          </p:nvCxnSpPr>
          <p:spPr>
            <a:xfrm rot="10800000">
              <a:off x="1637748" y="3308827"/>
              <a:ext cx="6277451" cy="1411649"/>
            </a:xfrm>
            <a:prstGeom prst="bentConnector3">
              <a:avLst>
                <a:gd name="adj1" fmla="val 501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肘形接點 154"/>
            <p:cNvCxnSpPr/>
            <p:nvPr/>
          </p:nvCxnSpPr>
          <p:spPr>
            <a:xfrm rot="10800000">
              <a:off x="1637748" y="3787426"/>
              <a:ext cx="5721981" cy="933053"/>
            </a:xfrm>
            <a:prstGeom prst="bentConnector3">
              <a:avLst>
                <a:gd name="adj1" fmla="val 431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單箭頭接點 162"/>
            <p:cNvCxnSpPr/>
            <p:nvPr/>
          </p:nvCxnSpPr>
          <p:spPr>
            <a:xfrm flipV="1">
              <a:off x="1674206" y="2958010"/>
              <a:ext cx="0" cy="35081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線單箭頭接點 163"/>
            <p:cNvCxnSpPr/>
            <p:nvPr/>
          </p:nvCxnSpPr>
          <p:spPr>
            <a:xfrm flipV="1">
              <a:off x="2749473" y="2958010"/>
              <a:ext cx="0" cy="35081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線單箭頭接點 164"/>
            <p:cNvCxnSpPr/>
            <p:nvPr/>
          </p:nvCxnSpPr>
          <p:spPr>
            <a:xfrm flipV="1">
              <a:off x="3812040" y="2958010"/>
              <a:ext cx="0" cy="35081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單箭頭接點 165"/>
            <p:cNvCxnSpPr/>
            <p:nvPr/>
          </p:nvCxnSpPr>
          <p:spPr>
            <a:xfrm flipV="1">
              <a:off x="4888153" y="2958009"/>
              <a:ext cx="0" cy="35081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單箭頭接點 166"/>
            <p:cNvCxnSpPr/>
            <p:nvPr/>
          </p:nvCxnSpPr>
          <p:spPr>
            <a:xfrm flipV="1">
              <a:off x="5967654" y="2958010"/>
              <a:ext cx="0" cy="35081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單箭頭接點 167"/>
            <p:cNvCxnSpPr/>
            <p:nvPr/>
          </p:nvCxnSpPr>
          <p:spPr>
            <a:xfrm>
              <a:off x="1667380" y="3787425"/>
              <a:ext cx="0" cy="35081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單箭頭接點 168"/>
            <p:cNvCxnSpPr/>
            <p:nvPr/>
          </p:nvCxnSpPr>
          <p:spPr>
            <a:xfrm>
              <a:off x="2742647" y="3787425"/>
              <a:ext cx="0" cy="35081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線單箭頭接點 169"/>
            <p:cNvCxnSpPr/>
            <p:nvPr/>
          </p:nvCxnSpPr>
          <p:spPr>
            <a:xfrm>
              <a:off x="3805214" y="3787425"/>
              <a:ext cx="0" cy="35081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線單箭頭接點 170"/>
            <p:cNvCxnSpPr/>
            <p:nvPr/>
          </p:nvCxnSpPr>
          <p:spPr>
            <a:xfrm>
              <a:off x="4881327" y="3787424"/>
              <a:ext cx="0" cy="35081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單箭頭接點 171"/>
            <p:cNvCxnSpPr/>
            <p:nvPr/>
          </p:nvCxnSpPr>
          <p:spPr>
            <a:xfrm>
              <a:off x="5960828" y="3787425"/>
              <a:ext cx="0" cy="35081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線單箭頭接點 172"/>
            <p:cNvCxnSpPr/>
            <p:nvPr/>
          </p:nvCxnSpPr>
          <p:spPr>
            <a:xfrm flipV="1">
              <a:off x="7042920" y="2958010"/>
              <a:ext cx="0" cy="35081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線單箭頭接點 173"/>
            <p:cNvCxnSpPr/>
            <p:nvPr/>
          </p:nvCxnSpPr>
          <p:spPr>
            <a:xfrm flipV="1">
              <a:off x="7886412" y="2958010"/>
              <a:ext cx="0" cy="35081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2467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 104"/>
          <p:cNvSpPr/>
          <p:nvPr/>
        </p:nvSpPr>
        <p:spPr>
          <a:xfrm>
            <a:off x="4196080" y="6486090"/>
            <a:ext cx="4947920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r"/>
            <a:r>
              <a:rPr lang="en-US" altLang="zh-TW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Objective Structured Clinical Examination</a:t>
            </a:r>
            <a:r>
              <a:rPr lang="zh-TW" altLang="en-US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3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</a:t>
            </a:r>
            <a:endParaRPr lang="zh-TW" altLang="en-US" sz="1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4860" y="79700"/>
            <a:ext cx="2034531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>
              <a:defRPr/>
            </a:pPr>
            <a:r>
              <a:rPr kumimoji="1" lang="zh-TW" altLang="en-US" b="1" dirty="0">
                <a:solidFill>
                  <a:srgbClr val="3857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臨床技能檢定中心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77340" y="872067"/>
            <a:ext cx="7040880" cy="762424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檢定流程：</a:t>
            </a:r>
            <a:r>
              <a:rPr lang="en-US" altLang="zh-TW" sz="4000" dirty="0"/>
              <a:t>5.</a:t>
            </a:r>
            <a:r>
              <a:rPr lang="zh-TW" altLang="en-US" sz="4000" dirty="0"/>
              <a:t>讀題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58352" y="1701800"/>
            <a:ext cx="8427296" cy="524933"/>
          </a:xfrm>
        </p:spPr>
        <p:txBody>
          <a:bodyPr>
            <a:normAutofit/>
          </a:bodyPr>
          <a:lstStyle/>
          <a:p>
            <a:pPr algn="ctr">
              <a:lnSpc>
                <a:spcPct val="125000"/>
              </a:lnSpc>
            </a:pPr>
            <a:r>
              <a:rPr lang="zh-TW" altLang="en-US" sz="2000" b="1" dirty="0">
                <a:solidFill>
                  <a:srgbClr val="FF0000"/>
                </a:solidFill>
              </a:rPr>
              <a:t>讀題時間：</a:t>
            </a:r>
            <a:r>
              <a:rPr lang="en-US" altLang="zh-TW" sz="2000" b="1" dirty="0">
                <a:solidFill>
                  <a:srgbClr val="FF0000"/>
                </a:solidFill>
              </a:rPr>
              <a:t>2</a:t>
            </a:r>
            <a:r>
              <a:rPr lang="zh-TW" altLang="en-US" sz="2000" b="1" dirty="0">
                <a:solidFill>
                  <a:srgbClr val="FF0000"/>
                </a:solidFill>
              </a:rPr>
              <a:t>分鐘</a:t>
            </a:r>
            <a:r>
              <a:rPr lang="zh-TW" altLang="en-US" sz="2000" dirty="0"/>
              <a:t>，請詳閱考生告示中背景資料及考生任務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473" y="2226732"/>
            <a:ext cx="6871054" cy="412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06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9102</TotalTime>
  <Words>4210</Words>
  <Application>Microsoft Office PowerPoint</Application>
  <PresentationFormat>如螢幕大小 (4:3)</PresentationFormat>
  <Paragraphs>281</Paragraphs>
  <Slides>18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PingFang HK Semibold</vt:lpstr>
      <vt:lpstr>微軟正黑體</vt:lpstr>
      <vt:lpstr>Arial</vt:lpstr>
      <vt:lpstr>Calibri</vt:lpstr>
      <vt:lpstr>Calibri Light</vt:lpstr>
      <vt:lpstr>Office Theme</vt:lpstr>
      <vt:lpstr>OSCE檢定說明</vt:lpstr>
      <vt:lpstr>何謂OSCE ?</vt:lpstr>
      <vt:lpstr>何謂OSCE ?</vt:lpstr>
      <vt:lpstr>辦理時程</vt:lpstr>
      <vt:lpstr>檢定流程：1.報到</vt:lpstr>
      <vt:lpstr>檢定流程：2.熟悉工作車</vt:lpstr>
      <vt:lpstr>檢定流程：3.準備進入試場</vt:lpstr>
      <vt:lpstr>檢定流程：4.進入試場</vt:lpstr>
      <vt:lpstr>檢定流程：5.讀題</vt:lpstr>
      <vt:lpstr>檢定流程：6.實務技能檢核</vt:lpstr>
      <vt:lpstr>檢定流程：7.考生回饋</vt:lpstr>
      <vt:lpstr>測驗範圍－三選一</vt:lpstr>
      <vt:lpstr>注意事項</vt:lpstr>
      <vt:lpstr>注意事項</vt:lpstr>
      <vt:lpstr>注意事項</vt:lpstr>
      <vt:lpstr>注意事項</vt:lpstr>
      <vt:lpstr>注意事項-點滴注射模型</vt:lpstr>
      <vt:lpstr>簡報結束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Huang</dc:creator>
  <cp:lastModifiedBy>弘光 王</cp:lastModifiedBy>
  <cp:revision>608</cp:revision>
  <dcterms:created xsi:type="dcterms:W3CDTF">2020-02-20T12:51:50Z</dcterms:created>
  <dcterms:modified xsi:type="dcterms:W3CDTF">2026-04-07T00:43:40Z</dcterms:modified>
</cp:coreProperties>
</file>