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281DB3"/>
    <a:srgbClr val="4E43E1"/>
    <a:srgbClr val="605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50F13-BB34-483E-9883-CBB27CD380F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9FCEE51-5482-4D3B-BDBE-C1081C19E140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審查申請條件</a:t>
          </a:r>
        </a:p>
      </dgm:t>
    </dgm:pt>
    <dgm:pt modelId="{0F78E93B-4594-4084-985D-52B693117BFD}" type="parTrans" cxnId="{B299F04C-18CA-44C6-A93C-9780C5C93E72}">
      <dgm:prSet/>
      <dgm:spPr/>
      <dgm:t>
        <a:bodyPr/>
        <a:lstStyle/>
        <a:p>
          <a:endParaRPr lang="zh-TW" altLang="en-US"/>
        </a:p>
      </dgm:t>
    </dgm:pt>
    <dgm:pt modelId="{4D2BAE75-E217-4CA5-A415-A8CFBF76A0C1}" type="sibTrans" cxnId="{B299F04C-18CA-44C6-A93C-9780C5C93E72}">
      <dgm:prSet/>
      <dgm:spPr/>
      <dgm:t>
        <a:bodyPr/>
        <a:lstStyle/>
        <a:p>
          <a:endParaRPr lang="zh-TW" altLang="en-US"/>
        </a:p>
      </dgm:t>
    </dgm:pt>
    <dgm:pt modelId="{A7595846-ADD2-478F-9158-7A58259C917C}">
      <dgm:prSet phldrT="[文字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書面審查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(50%)</a:t>
          </a:r>
        </a:p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,202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年截止收件</a:t>
          </a:r>
        </a:p>
      </dgm:t>
    </dgm:pt>
    <dgm:pt modelId="{71ED2501-9078-434F-A1DB-19AA764CFEE9}" type="parTrans" cxnId="{3DB337FD-E691-4C99-8B4C-E1CD6937499A}">
      <dgm:prSet/>
      <dgm:spPr/>
      <dgm:t>
        <a:bodyPr/>
        <a:lstStyle/>
        <a:p>
          <a:endParaRPr lang="zh-TW" altLang="en-US"/>
        </a:p>
      </dgm:t>
    </dgm:pt>
    <dgm:pt modelId="{48B270EF-4381-4F8C-8436-B78A47EAF5C5}" type="sibTrans" cxnId="{3DB337FD-E691-4C99-8B4C-E1CD6937499A}">
      <dgm:prSet/>
      <dgm:spPr/>
      <dgm:t>
        <a:bodyPr/>
        <a:lstStyle/>
        <a:p>
          <a:endParaRPr lang="zh-TW" altLang="en-US"/>
        </a:p>
      </dgm:t>
    </dgm:pt>
    <dgm:pt modelId="{BA490848-6AEA-4D25-A64C-FD7F6182E123}">
      <dgm:prSet phldrT="[文字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評分標準</a:t>
          </a:r>
          <a:r>
            <a:rPr lang="en-US" altLang="zh-TW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需附佐證資料</a:t>
          </a:r>
        </a:p>
      </dgm:t>
    </dgm:pt>
    <dgm:pt modelId="{C4BC86D8-139F-4C2E-BFBB-3E97D755046F}" type="parTrans" cxnId="{20DE820D-78E1-4E52-BE0E-96C68DB0A56B}">
      <dgm:prSet/>
      <dgm:spPr/>
      <dgm:t>
        <a:bodyPr/>
        <a:lstStyle/>
        <a:p>
          <a:endParaRPr lang="zh-TW" altLang="en-US"/>
        </a:p>
      </dgm:t>
    </dgm:pt>
    <dgm:pt modelId="{19D8BF1C-A36A-457F-AF15-843A0B49A841}" type="sibTrans" cxnId="{20DE820D-78E1-4E52-BE0E-96C68DB0A56B}">
      <dgm:prSet/>
      <dgm:spPr/>
      <dgm:t>
        <a:bodyPr/>
        <a:lstStyle/>
        <a:p>
          <a:endParaRPr lang="zh-TW" altLang="en-US"/>
        </a:p>
      </dgm:t>
    </dgm:pt>
    <dgm:pt modelId="{E9268D6D-F8AC-4D80-BCAE-1938E0B97C92}">
      <dgm:prSet phldrT="[文字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口試審查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(50%)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14CDAA-6964-436E-99E1-73CE77C9027A}" type="parTrans" cxnId="{9C1C8445-9694-4897-8B5A-94C1A174FAE1}">
      <dgm:prSet/>
      <dgm:spPr/>
      <dgm:t>
        <a:bodyPr/>
        <a:lstStyle/>
        <a:p>
          <a:endParaRPr lang="zh-TW" altLang="en-US"/>
        </a:p>
      </dgm:t>
    </dgm:pt>
    <dgm:pt modelId="{AE04D866-E403-479F-921E-3486B36CC310}" type="sibTrans" cxnId="{9C1C8445-9694-4897-8B5A-94C1A174FAE1}">
      <dgm:prSet/>
      <dgm:spPr/>
      <dgm:t>
        <a:bodyPr/>
        <a:lstStyle/>
        <a:p>
          <a:endParaRPr lang="zh-TW" altLang="en-US"/>
        </a:p>
      </dgm:t>
    </dgm:pt>
    <dgm:pt modelId="{11E0D756-57B3-4532-B799-CB4618C4EE3E}">
      <dgm:prSet phldrT="[文字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口試時間</a:t>
          </a:r>
        </a:p>
      </dgm:t>
    </dgm:pt>
    <dgm:pt modelId="{071BA688-2633-47E2-9289-38ACE5926727}" type="parTrans" cxnId="{21E99480-CBC4-4F58-B97F-31EDEA4F70EF}">
      <dgm:prSet/>
      <dgm:spPr/>
      <dgm:t>
        <a:bodyPr/>
        <a:lstStyle/>
        <a:p>
          <a:endParaRPr lang="zh-TW" altLang="en-US"/>
        </a:p>
      </dgm:t>
    </dgm:pt>
    <dgm:pt modelId="{74CCB9DA-7871-40C4-966B-E8F00D98D5C8}" type="sibTrans" cxnId="{21E99480-CBC4-4F58-B97F-31EDEA4F70EF}">
      <dgm:prSet/>
      <dgm:spPr/>
      <dgm:t>
        <a:bodyPr/>
        <a:lstStyle/>
        <a:p>
          <a:endParaRPr lang="zh-TW" altLang="en-US"/>
        </a:p>
      </dgm:t>
    </dgm:pt>
    <dgm:pt modelId="{C93E067E-8054-42AE-A30E-13107674A4C9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五專實習平均成績達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80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分以上</a:t>
          </a:r>
        </a:p>
      </dgm:t>
    </dgm:pt>
    <dgm:pt modelId="{D707F800-C660-4C52-8DDB-1F28F02B1432}" type="parTrans" cxnId="{D1695047-BF3E-43A2-BDE8-E2D663C78129}">
      <dgm:prSet/>
      <dgm:spPr/>
      <dgm:t>
        <a:bodyPr/>
        <a:lstStyle/>
        <a:p>
          <a:endParaRPr lang="zh-TW" altLang="en-US"/>
        </a:p>
      </dgm:t>
    </dgm:pt>
    <dgm:pt modelId="{1869816F-36AB-486C-AB43-0CF9DEA8EE52}" type="sibTrans" cxnId="{D1695047-BF3E-43A2-BDE8-E2D663C78129}">
      <dgm:prSet/>
      <dgm:spPr/>
      <dgm:t>
        <a:bodyPr/>
        <a:lstStyle/>
        <a:p>
          <a:endParaRPr lang="zh-TW" altLang="en-US"/>
        </a:p>
      </dgm:t>
    </dgm:pt>
    <dgm:pt modelId="{324FCBBB-8FBE-4CF1-B29B-74389E354918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具護理師資格</a:t>
          </a:r>
        </a:p>
      </dgm:t>
    </dgm:pt>
    <dgm:pt modelId="{D434829E-9F3B-4BC3-8B87-3B67A8A065A0}" type="parTrans" cxnId="{15BAFA05-591E-4416-855E-EAFD2A005D7A}">
      <dgm:prSet/>
      <dgm:spPr/>
      <dgm:t>
        <a:bodyPr/>
        <a:lstStyle/>
        <a:p>
          <a:endParaRPr lang="zh-TW" altLang="en-US"/>
        </a:p>
      </dgm:t>
    </dgm:pt>
    <dgm:pt modelId="{9891000D-C9E0-4A45-B6F1-42445F48F823}" type="sibTrans" cxnId="{15BAFA05-591E-4416-855E-EAFD2A005D7A}">
      <dgm:prSet/>
      <dgm:spPr/>
      <dgm:t>
        <a:bodyPr/>
        <a:lstStyle/>
        <a:p>
          <a:endParaRPr lang="zh-TW" altLang="en-US"/>
        </a:p>
      </dgm:t>
    </dgm:pt>
    <dgm:pt modelId="{2B1C1E9C-6C17-4846-9D0B-83D1C5058996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五專實習平均成績</a:t>
          </a:r>
        </a:p>
      </dgm:t>
    </dgm:pt>
    <dgm:pt modelId="{6A68B765-DD99-42C4-B482-DE595ABF1BFE}" type="parTrans" cxnId="{1CDE9211-1D1E-48D0-967C-7A2015BECF20}">
      <dgm:prSet/>
      <dgm:spPr/>
      <dgm:t>
        <a:bodyPr/>
        <a:lstStyle/>
        <a:p>
          <a:endParaRPr lang="zh-TW" altLang="en-US"/>
        </a:p>
      </dgm:t>
    </dgm:pt>
    <dgm:pt modelId="{B07D57CA-85DF-47AD-A2E8-96BF57BCC66B}" type="sibTrans" cxnId="{1CDE9211-1D1E-48D0-967C-7A2015BECF20}">
      <dgm:prSet/>
      <dgm:spPr/>
      <dgm:t>
        <a:bodyPr/>
        <a:lstStyle/>
        <a:p>
          <a:endParaRPr lang="zh-TW" altLang="en-US"/>
        </a:p>
      </dgm:t>
    </dgm:pt>
    <dgm:pt modelId="{9928D05F-CDB6-4883-94FE-2C7ABFE457D8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英文自傳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(100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字以上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6E28FA-4DB8-4000-8E15-FD92468ECBAF}" type="parTrans" cxnId="{27AD059D-2A4E-4174-863D-0DE7E5B6D0FE}">
      <dgm:prSet/>
      <dgm:spPr/>
      <dgm:t>
        <a:bodyPr/>
        <a:lstStyle/>
        <a:p>
          <a:endParaRPr lang="zh-TW" altLang="en-US"/>
        </a:p>
      </dgm:t>
    </dgm:pt>
    <dgm:pt modelId="{3880049D-F02C-40E8-90E1-EA3ACC644F09}" type="sibTrans" cxnId="{27AD059D-2A4E-4174-863D-0DE7E5B6D0FE}">
      <dgm:prSet/>
      <dgm:spPr/>
      <dgm:t>
        <a:bodyPr/>
        <a:lstStyle/>
        <a:p>
          <a:endParaRPr lang="zh-TW" altLang="en-US"/>
        </a:p>
      </dgm:t>
    </dgm:pt>
    <dgm:pt modelId="{20FFC662-0746-4963-A895-A4F0D4432F43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英文學習動機和學習目標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(100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字以上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A17036-7953-413F-BD10-4013AC6D58E3}" type="parTrans" cxnId="{9DD22736-05F4-48BC-AFC3-78E90793139D}">
      <dgm:prSet/>
      <dgm:spPr/>
      <dgm:t>
        <a:bodyPr/>
        <a:lstStyle/>
        <a:p>
          <a:endParaRPr lang="zh-TW" altLang="en-US"/>
        </a:p>
      </dgm:t>
    </dgm:pt>
    <dgm:pt modelId="{0D4A9145-46D0-4FB4-A5AA-34B5BF3252F0}" type="sibTrans" cxnId="{9DD22736-05F4-48BC-AFC3-78E90793139D}">
      <dgm:prSet/>
      <dgm:spPr/>
      <dgm:t>
        <a:bodyPr/>
        <a:lstStyle/>
        <a:p>
          <a:endParaRPr lang="zh-TW" altLang="en-US"/>
        </a:p>
      </dgm:t>
    </dgm:pt>
    <dgm:pt modelId="{4A9A025E-9E31-4C0A-BF48-81A41EE55799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其他能力證明</a:t>
          </a:r>
        </a:p>
      </dgm:t>
    </dgm:pt>
    <dgm:pt modelId="{051C2DFB-7AE9-4323-A79F-2EE050476DB2}" type="parTrans" cxnId="{8C231496-11C7-460F-9697-71CCCD8E3A5A}">
      <dgm:prSet/>
      <dgm:spPr/>
      <dgm:t>
        <a:bodyPr/>
        <a:lstStyle/>
        <a:p>
          <a:endParaRPr lang="zh-TW" altLang="en-US"/>
        </a:p>
      </dgm:t>
    </dgm:pt>
    <dgm:pt modelId="{F77A4614-7438-4938-96FB-64A7F19E144C}" type="sibTrans" cxnId="{8C231496-11C7-460F-9697-71CCCD8E3A5A}">
      <dgm:prSet/>
      <dgm:spPr/>
      <dgm:t>
        <a:bodyPr/>
        <a:lstStyle/>
        <a:p>
          <a:endParaRPr lang="zh-TW" altLang="en-US"/>
        </a:p>
      </dgm:t>
    </dgm:pt>
    <dgm:pt modelId="{C499A5F6-4209-4134-B067-795F53BDDD6A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另行安排通知口試時間及地點</a:t>
          </a:r>
        </a:p>
      </dgm:t>
    </dgm:pt>
    <dgm:pt modelId="{FE409619-454D-41BA-BBB9-9E1312629708}" type="parTrans" cxnId="{3D9DD55C-F677-4076-8C83-AD2C80776A41}">
      <dgm:prSet/>
      <dgm:spPr/>
      <dgm:t>
        <a:bodyPr/>
        <a:lstStyle/>
        <a:p>
          <a:endParaRPr lang="zh-TW" altLang="en-US"/>
        </a:p>
      </dgm:t>
    </dgm:pt>
    <dgm:pt modelId="{C4206625-297D-4D11-98CC-2A3D8271B8F8}" type="sibTrans" cxnId="{3D9DD55C-F677-4076-8C83-AD2C80776A41}">
      <dgm:prSet/>
      <dgm:spPr/>
      <dgm:t>
        <a:bodyPr/>
        <a:lstStyle/>
        <a:p>
          <a:endParaRPr lang="zh-TW" altLang="en-US"/>
        </a:p>
      </dgm:t>
    </dgm:pt>
    <dgm:pt modelId="{88833346-400C-43D8-85F7-49D385C14E5F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必須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選修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112(2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「跨文化護理」之課程</a:t>
          </a:r>
        </a:p>
      </dgm:t>
    </dgm:pt>
    <dgm:pt modelId="{F3E8AF58-DF06-43C6-952C-7C791ABB1D35}" type="parTrans" cxnId="{6A9F6EC8-E8A2-4B25-A26B-07B689343692}">
      <dgm:prSet/>
      <dgm:spPr/>
      <dgm:t>
        <a:bodyPr/>
        <a:lstStyle/>
        <a:p>
          <a:endParaRPr lang="zh-TW" altLang="en-US"/>
        </a:p>
      </dgm:t>
    </dgm:pt>
    <dgm:pt modelId="{7BCB2942-8398-42BD-AA9E-A63045495C77}" type="sibTrans" cxnId="{6A9F6EC8-E8A2-4B25-A26B-07B689343692}">
      <dgm:prSet/>
      <dgm:spPr/>
      <dgm:t>
        <a:bodyPr/>
        <a:lstStyle/>
        <a:p>
          <a:endParaRPr lang="zh-TW" altLang="en-US"/>
        </a:p>
      </dgm:t>
    </dgm:pt>
    <dgm:pt modelId="{EEA3645E-5429-4A8E-BA34-2A0850921072}">
      <dgm:prSet phldrT="[文字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送審之基本條件</a:t>
          </a:r>
        </a:p>
      </dgm:t>
    </dgm:pt>
    <dgm:pt modelId="{7A50E35F-CF7F-4FB2-BE7B-C54648FAA4E5}" type="parTrans" cxnId="{AF112585-6CE5-4F34-84F9-4D17920ED5A5}">
      <dgm:prSet/>
      <dgm:spPr/>
      <dgm:t>
        <a:bodyPr/>
        <a:lstStyle/>
        <a:p>
          <a:endParaRPr lang="zh-TW" altLang="en-US"/>
        </a:p>
      </dgm:t>
    </dgm:pt>
    <dgm:pt modelId="{4DE43E26-12CD-410E-A0ED-8D3826951232}" type="sibTrans" cxnId="{AF112585-6CE5-4F34-84F9-4D17920ED5A5}">
      <dgm:prSet/>
      <dgm:spPr/>
      <dgm:t>
        <a:bodyPr/>
        <a:lstStyle/>
        <a:p>
          <a:endParaRPr lang="zh-TW" altLang="en-US"/>
        </a:p>
      </dgm:t>
    </dgm:pt>
    <dgm:pt modelId="{FB892C61-6E61-4E37-B08A-6C6E365F40CB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具基本英文能力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通過全民英檢初級或等同能力以上之英文考試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D7F3E8-2540-4B38-8E56-B1B927DEC091}" type="parTrans" cxnId="{237BC65F-097A-4A06-AF81-365333CB684A}">
      <dgm:prSet/>
      <dgm:spPr/>
      <dgm:t>
        <a:bodyPr/>
        <a:lstStyle/>
        <a:p>
          <a:endParaRPr lang="zh-TW" altLang="en-US"/>
        </a:p>
      </dgm:t>
    </dgm:pt>
    <dgm:pt modelId="{B9801FEB-90E9-4645-89DE-22CEC248807A}" type="sibTrans" cxnId="{237BC65F-097A-4A06-AF81-365333CB684A}">
      <dgm:prSet/>
      <dgm:spPr/>
      <dgm:t>
        <a:bodyPr/>
        <a:lstStyle/>
        <a:p>
          <a:endParaRPr lang="zh-TW" altLang="en-US"/>
        </a:p>
      </dgm:t>
    </dgm:pt>
    <dgm:pt modelId="{A956CD6C-A927-4BA6-ACE4-E1D358FD95CF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從第一階段篩選前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50%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，再進行第二階段評比：書審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(50%)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口試</a:t>
          </a:r>
          <a:r>
            <a:rPr lang="en-US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(50%)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英文自我介紹</a:t>
          </a:r>
        </a:p>
      </dgm:t>
    </dgm:pt>
    <dgm:pt modelId="{A97EA977-9053-4C93-9A76-AEEAB456E702}" type="parTrans" cxnId="{C5F8B12E-368C-4AE5-8B79-16B64B439A95}">
      <dgm:prSet/>
      <dgm:spPr/>
      <dgm:t>
        <a:bodyPr/>
        <a:lstStyle/>
        <a:p>
          <a:endParaRPr lang="zh-TW" altLang="en-US"/>
        </a:p>
      </dgm:t>
    </dgm:pt>
    <dgm:pt modelId="{EAD2A5A9-C81A-421C-9812-6E4656A615BD}" type="sibTrans" cxnId="{C5F8B12E-368C-4AE5-8B79-16B64B439A95}">
      <dgm:prSet/>
      <dgm:spPr/>
      <dgm:t>
        <a:bodyPr/>
        <a:lstStyle/>
        <a:p>
          <a:endParaRPr lang="zh-TW" altLang="en-US"/>
        </a:p>
      </dgm:t>
    </dgm:pt>
    <dgm:pt modelId="{F09FE7ED-112D-4FCC-85A9-18A9950A8ED4}">
      <dgm:prSet/>
      <dgm:spPr/>
      <dgm:t>
        <a:bodyPr/>
        <a:lstStyle/>
        <a:p>
          <a:endParaRPr lang="zh-TW" altLang="en-US" dirty="0"/>
        </a:p>
      </dgm:t>
    </dgm:pt>
    <dgm:pt modelId="{E2571725-F9BC-4B1E-B96B-6155843BCC49}" type="parTrans" cxnId="{51127B4E-6B8D-47A9-9982-31EDD4551C26}">
      <dgm:prSet/>
      <dgm:spPr/>
      <dgm:t>
        <a:bodyPr/>
        <a:lstStyle/>
        <a:p>
          <a:endParaRPr lang="zh-TW" altLang="en-US"/>
        </a:p>
      </dgm:t>
    </dgm:pt>
    <dgm:pt modelId="{5C2BACFB-C213-4AB4-9A84-48E1DFE38315}" type="sibTrans" cxnId="{51127B4E-6B8D-47A9-9982-31EDD4551C26}">
      <dgm:prSet/>
      <dgm:spPr/>
      <dgm:t>
        <a:bodyPr/>
        <a:lstStyle/>
        <a:p>
          <a:endParaRPr lang="zh-TW" altLang="en-US"/>
        </a:p>
      </dgm:t>
    </dgm:pt>
    <dgm:pt modelId="{3AC09A09-A567-441D-9902-7D757AA9AE38}">
      <dgm:prSet phldrT="[文字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入學成績</a:t>
          </a:r>
          <a:endParaRPr lang="zh-TW" altLang="en-US" b="1" u="sng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380F97-E07C-4A1C-B521-31F5B521CE6C}" type="parTrans" cxnId="{A51E0D97-E983-40F1-9A27-35046E3F386C}">
      <dgm:prSet/>
      <dgm:spPr/>
      <dgm:t>
        <a:bodyPr/>
        <a:lstStyle/>
        <a:p>
          <a:endParaRPr lang="zh-TW" altLang="en-US"/>
        </a:p>
      </dgm:t>
    </dgm:pt>
    <dgm:pt modelId="{7C9CCE76-2000-4398-AE20-02E6E0259124}" type="sibTrans" cxnId="{A51E0D97-E983-40F1-9A27-35046E3F386C}">
      <dgm:prSet/>
      <dgm:spPr/>
      <dgm:t>
        <a:bodyPr/>
        <a:lstStyle/>
        <a:p>
          <a:endParaRPr lang="zh-TW" altLang="en-US"/>
        </a:p>
      </dgm:t>
    </dgm:pt>
    <dgm:pt modelId="{19C2929F-3D69-43F0-85B2-54D6E011D958}" type="pres">
      <dgm:prSet presAssocID="{D3E50F13-BB34-483E-9883-CBB27CD380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015A53-47FB-45E3-87C4-F9949337769C}" type="pres">
      <dgm:prSet presAssocID="{39FCEE51-5482-4D3B-BDBE-C1081C19E140}" presName="composite" presStyleCnt="0"/>
      <dgm:spPr/>
    </dgm:pt>
    <dgm:pt modelId="{4F81D8F0-5C9D-43CB-A02D-39AC87FF6CA9}" type="pres">
      <dgm:prSet presAssocID="{39FCEE51-5482-4D3B-BDBE-C1081C19E14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CAEB0F-CC62-457A-A483-4C10AF85A54A}" type="pres">
      <dgm:prSet presAssocID="{39FCEE51-5482-4D3B-BDBE-C1081C19E14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931794-B319-4620-9C11-EF7EE632EBD0}" type="pres">
      <dgm:prSet presAssocID="{4D2BAE75-E217-4CA5-A415-A8CFBF76A0C1}" presName="space" presStyleCnt="0"/>
      <dgm:spPr/>
    </dgm:pt>
    <dgm:pt modelId="{DC96E48F-66AA-4F47-B503-F46B684CBCB3}" type="pres">
      <dgm:prSet presAssocID="{A7595846-ADD2-478F-9158-7A58259C917C}" presName="composite" presStyleCnt="0"/>
      <dgm:spPr/>
    </dgm:pt>
    <dgm:pt modelId="{1DB985EA-E050-4DCF-9E87-295EB6D31425}" type="pres">
      <dgm:prSet presAssocID="{A7595846-ADD2-478F-9158-7A58259C917C}" presName="parTx" presStyleLbl="alignNode1" presStyleIdx="1" presStyleCnt="3" custScaleX="103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78F7AF-9501-400E-9D9A-21CA2D422A22}" type="pres">
      <dgm:prSet presAssocID="{A7595846-ADD2-478F-9158-7A58259C917C}" presName="desTx" presStyleLbl="alignAccFollowNode1" presStyleIdx="1" presStyleCnt="3" custScaleX="1038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A70ABE-B1BC-4B22-A833-7B656D74249B}" type="pres">
      <dgm:prSet presAssocID="{48B270EF-4381-4F8C-8436-B78A47EAF5C5}" presName="space" presStyleCnt="0"/>
      <dgm:spPr/>
    </dgm:pt>
    <dgm:pt modelId="{3395F8CE-D379-4CD2-ACF4-DCF6E9DCA7F8}" type="pres">
      <dgm:prSet presAssocID="{E9268D6D-F8AC-4D80-BCAE-1938E0B97C92}" presName="composite" presStyleCnt="0"/>
      <dgm:spPr/>
    </dgm:pt>
    <dgm:pt modelId="{2470F3E2-AC18-4C24-B17D-BB7379DE4315}" type="pres">
      <dgm:prSet presAssocID="{E9268D6D-F8AC-4D80-BCAE-1938E0B97C9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208357-5F6E-4728-86A6-4D52D21D971B}" type="pres">
      <dgm:prSet presAssocID="{E9268D6D-F8AC-4D80-BCAE-1938E0B97C9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7BFBBF6-9259-4AF3-AAC8-ACF783403951}" type="presOf" srcId="{D3E50F13-BB34-483E-9883-CBB27CD380F5}" destId="{19C2929F-3D69-43F0-85B2-54D6E011D958}" srcOrd="0" destOrd="0" presId="urn:microsoft.com/office/officeart/2005/8/layout/hList1"/>
    <dgm:cxn modelId="{068CCD03-91BE-41FE-8F3D-D8C5339B3D94}" type="presOf" srcId="{EEA3645E-5429-4A8E-BA34-2A0850921072}" destId="{76CAEB0F-CC62-457A-A483-4C10AF85A54A}" srcOrd="0" destOrd="0" presId="urn:microsoft.com/office/officeart/2005/8/layout/hList1"/>
    <dgm:cxn modelId="{0956E444-417B-487A-AC04-ED89399C5165}" type="presOf" srcId="{C499A5F6-4209-4134-B067-795F53BDDD6A}" destId="{4E208357-5F6E-4728-86A6-4D52D21D971B}" srcOrd="0" destOrd="1" presId="urn:microsoft.com/office/officeart/2005/8/layout/hList1"/>
    <dgm:cxn modelId="{B31ABE75-C368-405D-B7CA-B389B12DAD1E}" type="presOf" srcId="{A956CD6C-A927-4BA6-ACE4-E1D358FD95CF}" destId="{4E208357-5F6E-4728-86A6-4D52D21D971B}" srcOrd="0" destOrd="2" presId="urn:microsoft.com/office/officeart/2005/8/layout/hList1"/>
    <dgm:cxn modelId="{237BC65F-097A-4A06-AF81-365333CB684A}" srcId="{39FCEE51-5482-4D3B-BDBE-C1081C19E140}" destId="{FB892C61-6E61-4E37-B08A-6C6E365F40CB}" srcOrd="1" destOrd="0" parTransId="{30D7F3E8-2540-4B38-8E56-B1B927DEC091}" sibTransId="{B9801FEB-90E9-4645-89DE-22CEC248807A}"/>
    <dgm:cxn modelId="{A51E0D97-E983-40F1-9A27-35046E3F386C}" srcId="{A7595846-ADD2-478F-9158-7A58259C917C}" destId="{3AC09A09-A567-441D-9902-7D757AA9AE38}" srcOrd="1" destOrd="0" parTransId="{81380F97-E07C-4A1C-B521-31F5B521CE6C}" sibTransId="{7C9CCE76-2000-4398-AE20-02E6E0259124}"/>
    <dgm:cxn modelId="{8C231496-11C7-460F-9697-71CCCD8E3A5A}" srcId="{A7595846-ADD2-478F-9158-7A58259C917C}" destId="{4A9A025E-9E31-4C0A-BF48-81A41EE55799}" srcOrd="5" destOrd="0" parTransId="{051C2DFB-7AE9-4323-A79F-2EE050476DB2}" sibTransId="{F77A4614-7438-4938-96FB-64A7F19E144C}"/>
    <dgm:cxn modelId="{A989B7AF-6B2B-47D0-8583-D27D8AE5BC54}" type="presOf" srcId="{88833346-400C-43D8-85F7-49D385C14E5F}" destId="{76CAEB0F-CC62-457A-A483-4C10AF85A54A}" srcOrd="0" destOrd="4" presId="urn:microsoft.com/office/officeart/2005/8/layout/hList1"/>
    <dgm:cxn modelId="{21E99480-CBC4-4F58-B97F-31EDEA4F70EF}" srcId="{E9268D6D-F8AC-4D80-BCAE-1938E0B97C92}" destId="{11E0D756-57B3-4532-B799-CB4618C4EE3E}" srcOrd="0" destOrd="0" parTransId="{071BA688-2633-47E2-9289-38ACE5926727}" sibTransId="{74CCB9DA-7871-40C4-966B-E8F00D98D5C8}"/>
    <dgm:cxn modelId="{C5F8B12E-368C-4AE5-8B79-16B64B439A95}" srcId="{E9268D6D-F8AC-4D80-BCAE-1938E0B97C92}" destId="{A956CD6C-A927-4BA6-ACE4-E1D358FD95CF}" srcOrd="2" destOrd="0" parTransId="{A97EA977-9053-4C93-9A76-AEEAB456E702}" sibTransId="{EAD2A5A9-C81A-421C-9812-6E4656A615BD}"/>
    <dgm:cxn modelId="{3DB337FD-E691-4C99-8B4C-E1CD6937499A}" srcId="{D3E50F13-BB34-483E-9883-CBB27CD380F5}" destId="{A7595846-ADD2-478F-9158-7A58259C917C}" srcOrd="1" destOrd="0" parTransId="{71ED2501-9078-434F-A1DB-19AA764CFEE9}" sibTransId="{48B270EF-4381-4F8C-8436-B78A47EAF5C5}"/>
    <dgm:cxn modelId="{B299F04C-18CA-44C6-A93C-9780C5C93E72}" srcId="{D3E50F13-BB34-483E-9883-CBB27CD380F5}" destId="{39FCEE51-5482-4D3B-BDBE-C1081C19E140}" srcOrd="0" destOrd="0" parTransId="{0F78E93B-4594-4084-985D-52B693117BFD}" sibTransId="{4D2BAE75-E217-4CA5-A415-A8CFBF76A0C1}"/>
    <dgm:cxn modelId="{43CD817F-3F11-46B3-A7EA-AC3957959765}" type="presOf" srcId="{20FFC662-0746-4963-A895-A4F0D4432F43}" destId="{1B78F7AF-9501-400E-9D9A-21CA2D422A22}" srcOrd="0" destOrd="4" presId="urn:microsoft.com/office/officeart/2005/8/layout/hList1"/>
    <dgm:cxn modelId="{27AD059D-2A4E-4174-863D-0DE7E5B6D0FE}" srcId="{A7595846-ADD2-478F-9158-7A58259C917C}" destId="{9928D05F-CDB6-4883-94FE-2C7ABFE457D8}" srcOrd="3" destOrd="0" parTransId="{356E28FA-4DB8-4000-8E15-FD92468ECBAF}" sibTransId="{3880049D-F02C-40E8-90E1-EA3ACC644F09}"/>
    <dgm:cxn modelId="{DD5CC224-9B5E-4010-B5B0-BFD99327776F}" type="presOf" srcId="{E9268D6D-F8AC-4D80-BCAE-1938E0B97C92}" destId="{2470F3E2-AC18-4C24-B17D-BB7379DE4315}" srcOrd="0" destOrd="0" presId="urn:microsoft.com/office/officeart/2005/8/layout/hList1"/>
    <dgm:cxn modelId="{60B6BCAF-06B0-4775-9112-7385464049DD}" type="presOf" srcId="{39FCEE51-5482-4D3B-BDBE-C1081C19E140}" destId="{4F81D8F0-5C9D-43CB-A02D-39AC87FF6CA9}" srcOrd="0" destOrd="0" presId="urn:microsoft.com/office/officeart/2005/8/layout/hList1"/>
    <dgm:cxn modelId="{20DE820D-78E1-4E52-BE0E-96C68DB0A56B}" srcId="{A7595846-ADD2-478F-9158-7A58259C917C}" destId="{BA490848-6AEA-4D25-A64C-FD7F6182E123}" srcOrd="0" destOrd="0" parTransId="{C4BC86D8-139F-4C2E-BFBB-3E97D755046F}" sibTransId="{19D8BF1C-A36A-457F-AF15-843A0B49A841}"/>
    <dgm:cxn modelId="{C2076D2E-47B0-4620-86A5-25A9AD0CAE50}" type="presOf" srcId="{C93E067E-8054-42AE-A30E-13107674A4C9}" destId="{76CAEB0F-CC62-457A-A483-4C10AF85A54A}" srcOrd="0" destOrd="2" presId="urn:microsoft.com/office/officeart/2005/8/layout/hList1"/>
    <dgm:cxn modelId="{61F31DA9-BED3-4274-BACD-EE5F240C572F}" type="presOf" srcId="{A7595846-ADD2-478F-9158-7A58259C917C}" destId="{1DB985EA-E050-4DCF-9E87-295EB6D31425}" srcOrd="0" destOrd="0" presId="urn:microsoft.com/office/officeart/2005/8/layout/hList1"/>
    <dgm:cxn modelId="{15BAFA05-591E-4416-855E-EAFD2A005D7A}" srcId="{39FCEE51-5482-4D3B-BDBE-C1081C19E140}" destId="{324FCBBB-8FBE-4CF1-B29B-74389E354918}" srcOrd="3" destOrd="0" parTransId="{D434829E-9F3B-4BC3-8B87-3B67A8A065A0}" sibTransId="{9891000D-C9E0-4A45-B6F1-42445F48F823}"/>
    <dgm:cxn modelId="{9DD22736-05F4-48BC-AFC3-78E90793139D}" srcId="{A7595846-ADD2-478F-9158-7A58259C917C}" destId="{20FFC662-0746-4963-A895-A4F0D4432F43}" srcOrd="4" destOrd="0" parTransId="{59A17036-7953-413F-BD10-4013AC6D58E3}" sibTransId="{0D4A9145-46D0-4FB4-A5AA-34B5BF3252F0}"/>
    <dgm:cxn modelId="{3BDC67BC-D0F0-4F09-85A6-E2EFE76FAF7C}" type="presOf" srcId="{11E0D756-57B3-4532-B799-CB4618C4EE3E}" destId="{4E208357-5F6E-4728-86A6-4D52D21D971B}" srcOrd="0" destOrd="0" presId="urn:microsoft.com/office/officeart/2005/8/layout/hList1"/>
    <dgm:cxn modelId="{F04F6A89-5FBC-4918-94BE-D1EFDE1C5452}" type="presOf" srcId="{BA490848-6AEA-4D25-A64C-FD7F6182E123}" destId="{1B78F7AF-9501-400E-9D9A-21CA2D422A22}" srcOrd="0" destOrd="0" presId="urn:microsoft.com/office/officeart/2005/8/layout/hList1"/>
    <dgm:cxn modelId="{51127B4E-6B8D-47A9-9982-31EDD4551C26}" srcId="{E9268D6D-F8AC-4D80-BCAE-1938E0B97C92}" destId="{F09FE7ED-112D-4FCC-85A9-18A9950A8ED4}" srcOrd="3" destOrd="0" parTransId="{E2571725-F9BC-4B1E-B96B-6155843BCC49}" sibTransId="{5C2BACFB-C213-4AB4-9A84-48E1DFE38315}"/>
    <dgm:cxn modelId="{9C1C8445-9694-4897-8B5A-94C1A174FAE1}" srcId="{D3E50F13-BB34-483E-9883-CBB27CD380F5}" destId="{E9268D6D-F8AC-4D80-BCAE-1938E0B97C92}" srcOrd="2" destOrd="0" parTransId="{5514CDAA-6964-436E-99E1-73CE77C9027A}" sibTransId="{AE04D866-E403-479F-921E-3486B36CC310}"/>
    <dgm:cxn modelId="{6466B6A5-8B3F-45A2-81B1-B54581809DAB}" type="presOf" srcId="{3AC09A09-A567-441D-9902-7D757AA9AE38}" destId="{1B78F7AF-9501-400E-9D9A-21CA2D422A22}" srcOrd="0" destOrd="1" presId="urn:microsoft.com/office/officeart/2005/8/layout/hList1"/>
    <dgm:cxn modelId="{D1695047-BF3E-43A2-BDE8-E2D663C78129}" srcId="{39FCEE51-5482-4D3B-BDBE-C1081C19E140}" destId="{C93E067E-8054-42AE-A30E-13107674A4C9}" srcOrd="2" destOrd="0" parTransId="{D707F800-C660-4C52-8DDB-1F28F02B1432}" sibTransId="{1869816F-36AB-486C-AB43-0CF9DEA8EE52}"/>
    <dgm:cxn modelId="{D742EAFD-5C7B-4A4E-B5E1-61043557F9C5}" type="presOf" srcId="{4A9A025E-9E31-4C0A-BF48-81A41EE55799}" destId="{1B78F7AF-9501-400E-9D9A-21CA2D422A22}" srcOrd="0" destOrd="5" presId="urn:microsoft.com/office/officeart/2005/8/layout/hList1"/>
    <dgm:cxn modelId="{8F20EB10-5FCD-4A0D-AE8B-3A2ACEF0DBA8}" type="presOf" srcId="{324FCBBB-8FBE-4CF1-B29B-74389E354918}" destId="{76CAEB0F-CC62-457A-A483-4C10AF85A54A}" srcOrd="0" destOrd="3" presId="urn:microsoft.com/office/officeart/2005/8/layout/hList1"/>
    <dgm:cxn modelId="{6A9F6EC8-E8A2-4B25-A26B-07B689343692}" srcId="{39FCEE51-5482-4D3B-BDBE-C1081C19E140}" destId="{88833346-400C-43D8-85F7-49D385C14E5F}" srcOrd="4" destOrd="0" parTransId="{F3E8AF58-DF06-43C6-952C-7C791ABB1D35}" sibTransId="{7BCB2942-8398-42BD-AA9E-A63045495C77}"/>
    <dgm:cxn modelId="{3D9DD55C-F677-4076-8C83-AD2C80776A41}" srcId="{E9268D6D-F8AC-4D80-BCAE-1938E0B97C92}" destId="{C499A5F6-4209-4134-B067-795F53BDDD6A}" srcOrd="1" destOrd="0" parTransId="{FE409619-454D-41BA-BBB9-9E1312629708}" sibTransId="{C4206625-297D-4D11-98CC-2A3D8271B8F8}"/>
    <dgm:cxn modelId="{07261581-B149-4A79-87D8-B29FD1355D25}" type="presOf" srcId="{2B1C1E9C-6C17-4846-9D0B-83D1C5058996}" destId="{1B78F7AF-9501-400E-9D9A-21CA2D422A22}" srcOrd="0" destOrd="2" presId="urn:microsoft.com/office/officeart/2005/8/layout/hList1"/>
    <dgm:cxn modelId="{4E04CB04-56F9-4E11-881D-8C1759E4FA94}" type="presOf" srcId="{9928D05F-CDB6-4883-94FE-2C7ABFE457D8}" destId="{1B78F7AF-9501-400E-9D9A-21CA2D422A22}" srcOrd="0" destOrd="3" presId="urn:microsoft.com/office/officeart/2005/8/layout/hList1"/>
    <dgm:cxn modelId="{1CDE9211-1D1E-48D0-967C-7A2015BECF20}" srcId="{A7595846-ADD2-478F-9158-7A58259C917C}" destId="{2B1C1E9C-6C17-4846-9D0B-83D1C5058996}" srcOrd="2" destOrd="0" parTransId="{6A68B765-DD99-42C4-B482-DE595ABF1BFE}" sibTransId="{B07D57CA-85DF-47AD-A2E8-96BF57BCC66B}"/>
    <dgm:cxn modelId="{58FE3701-92E8-4D07-9B1F-EC89DF3F0AE8}" type="presOf" srcId="{FB892C61-6E61-4E37-B08A-6C6E365F40CB}" destId="{76CAEB0F-CC62-457A-A483-4C10AF85A54A}" srcOrd="0" destOrd="1" presId="urn:microsoft.com/office/officeart/2005/8/layout/hList1"/>
    <dgm:cxn modelId="{AF112585-6CE5-4F34-84F9-4D17920ED5A5}" srcId="{39FCEE51-5482-4D3B-BDBE-C1081C19E140}" destId="{EEA3645E-5429-4A8E-BA34-2A0850921072}" srcOrd="0" destOrd="0" parTransId="{7A50E35F-CF7F-4FB2-BE7B-C54648FAA4E5}" sibTransId="{4DE43E26-12CD-410E-A0ED-8D3826951232}"/>
    <dgm:cxn modelId="{66438BBB-B250-4AC1-A380-E0D92FDBD821}" type="presOf" srcId="{F09FE7ED-112D-4FCC-85A9-18A9950A8ED4}" destId="{4E208357-5F6E-4728-86A6-4D52D21D971B}" srcOrd="0" destOrd="3" presId="urn:microsoft.com/office/officeart/2005/8/layout/hList1"/>
    <dgm:cxn modelId="{BDDCCAE6-B209-4DEF-9F18-8107C21339B4}" type="presParOf" srcId="{19C2929F-3D69-43F0-85B2-54D6E011D958}" destId="{19015A53-47FB-45E3-87C4-F9949337769C}" srcOrd="0" destOrd="0" presId="urn:microsoft.com/office/officeart/2005/8/layout/hList1"/>
    <dgm:cxn modelId="{B6F123A2-1DB6-4259-A183-8E043DB1D8CB}" type="presParOf" srcId="{19015A53-47FB-45E3-87C4-F9949337769C}" destId="{4F81D8F0-5C9D-43CB-A02D-39AC87FF6CA9}" srcOrd="0" destOrd="0" presId="urn:microsoft.com/office/officeart/2005/8/layout/hList1"/>
    <dgm:cxn modelId="{3D519760-33E2-4834-8101-9C90001A643F}" type="presParOf" srcId="{19015A53-47FB-45E3-87C4-F9949337769C}" destId="{76CAEB0F-CC62-457A-A483-4C10AF85A54A}" srcOrd="1" destOrd="0" presId="urn:microsoft.com/office/officeart/2005/8/layout/hList1"/>
    <dgm:cxn modelId="{B2EA2DC4-1D91-473D-AEF5-550DF183316A}" type="presParOf" srcId="{19C2929F-3D69-43F0-85B2-54D6E011D958}" destId="{A3931794-B319-4620-9C11-EF7EE632EBD0}" srcOrd="1" destOrd="0" presId="urn:microsoft.com/office/officeart/2005/8/layout/hList1"/>
    <dgm:cxn modelId="{2FB9B357-B159-43D0-AF98-C4966AB45C00}" type="presParOf" srcId="{19C2929F-3D69-43F0-85B2-54D6E011D958}" destId="{DC96E48F-66AA-4F47-B503-F46B684CBCB3}" srcOrd="2" destOrd="0" presId="urn:microsoft.com/office/officeart/2005/8/layout/hList1"/>
    <dgm:cxn modelId="{93C0BAA3-E60C-4F7A-9E12-F67544FDAAA1}" type="presParOf" srcId="{DC96E48F-66AA-4F47-B503-F46B684CBCB3}" destId="{1DB985EA-E050-4DCF-9E87-295EB6D31425}" srcOrd="0" destOrd="0" presId="urn:microsoft.com/office/officeart/2005/8/layout/hList1"/>
    <dgm:cxn modelId="{0D069451-C46E-4D6D-A27C-01804F04BF0B}" type="presParOf" srcId="{DC96E48F-66AA-4F47-B503-F46B684CBCB3}" destId="{1B78F7AF-9501-400E-9D9A-21CA2D422A22}" srcOrd="1" destOrd="0" presId="urn:microsoft.com/office/officeart/2005/8/layout/hList1"/>
    <dgm:cxn modelId="{22AF580E-77FB-40F2-B4A9-07E5BB65A647}" type="presParOf" srcId="{19C2929F-3D69-43F0-85B2-54D6E011D958}" destId="{35A70ABE-B1BC-4B22-A833-7B656D74249B}" srcOrd="3" destOrd="0" presId="urn:microsoft.com/office/officeart/2005/8/layout/hList1"/>
    <dgm:cxn modelId="{6D632BEA-963A-4AE7-861E-E2DDFED1F527}" type="presParOf" srcId="{19C2929F-3D69-43F0-85B2-54D6E011D958}" destId="{3395F8CE-D379-4CD2-ACF4-DCF6E9DCA7F8}" srcOrd="4" destOrd="0" presId="urn:microsoft.com/office/officeart/2005/8/layout/hList1"/>
    <dgm:cxn modelId="{61347252-165A-40DA-AF16-DC48515C6584}" type="presParOf" srcId="{3395F8CE-D379-4CD2-ACF4-DCF6E9DCA7F8}" destId="{2470F3E2-AC18-4C24-B17D-BB7379DE4315}" srcOrd="0" destOrd="0" presId="urn:microsoft.com/office/officeart/2005/8/layout/hList1"/>
    <dgm:cxn modelId="{FB5B42C1-20F1-42E8-B29F-0A678C9FC99A}" type="presParOf" srcId="{3395F8CE-D379-4CD2-ACF4-DCF6E9DCA7F8}" destId="{4E208357-5F6E-4728-86A6-4D52D21D97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5E787D-7391-44E9-AAE7-00813632E13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682B1EA-145F-4A02-9718-6E8CE88FDE28}">
      <dgm:prSet phldrT="[文字]" custT="1"/>
      <dgm:spPr/>
      <dgm:t>
        <a:bodyPr/>
        <a:lstStyle/>
        <a:p>
          <a:pPr rtl="0"/>
          <a:r>
            <a:rPr kumimoji="0" lang="zh-TW" altLang="en-US" sz="2000" b="1" i="0" u="none" strike="noStrike" cap="none" spc="0" normalizeH="0" baseline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教師訪視成績，佔</a:t>
          </a:r>
          <a:r>
            <a:rPr kumimoji="0" lang="en-US" altLang="en-US" sz="2000" b="1" i="0" u="none" strike="noStrike" cap="none" spc="0" normalizeH="0" baseline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</a:t>
          </a:r>
          <a:r>
            <a:rPr kumimoji="0" lang="zh-TW" altLang="en-US" sz="2000" b="1" i="0" u="none" strike="noStrike" cap="none" spc="0" normalizeH="0" baseline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％</a:t>
          </a:r>
        </a:p>
      </dgm:t>
    </dgm:pt>
    <dgm:pt modelId="{D4F0DEF4-B1AB-4B76-9F90-92C3CA3F9DF7}" type="parTrans" cxnId="{9B51CF2F-6046-4A8F-9C0E-8579FAEA6A93}">
      <dgm:prSet/>
      <dgm:spPr/>
      <dgm:t>
        <a:bodyPr/>
        <a:lstStyle/>
        <a:p>
          <a:endParaRPr lang="zh-TW" altLang="en-US" sz="1800"/>
        </a:p>
      </dgm:t>
    </dgm:pt>
    <dgm:pt modelId="{67C9A6AA-68EA-4EC9-A2F5-67E3F53C37C4}" type="sibTrans" cxnId="{9B51CF2F-6046-4A8F-9C0E-8579FAEA6A93}">
      <dgm:prSet/>
      <dgm:spPr/>
      <dgm:t>
        <a:bodyPr/>
        <a:lstStyle/>
        <a:p>
          <a:endParaRPr lang="zh-TW" altLang="en-US" sz="1800"/>
        </a:p>
      </dgm:t>
    </dgm:pt>
    <dgm:pt modelId="{D6763390-A280-4DBC-A359-0FDF0AEC6CD0}">
      <dgm:prSet custT="1"/>
      <dgm:spPr/>
      <dgm:t>
        <a:bodyPr/>
        <a:lstStyle/>
        <a:p>
          <a:pPr rtl="0"/>
          <a:r>
            <a:rPr kumimoji="0" lang="zh-TW" altLang="en-US" sz="2000" b="1" i="0" u="none" strike="noStrike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學生實習成果報告，佔</a:t>
          </a:r>
          <a:r>
            <a:rPr kumimoji="0" lang="en-US" altLang="zh-TW" sz="2000" b="1" i="0" u="none" strike="noStrike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</a:t>
          </a:r>
          <a:r>
            <a:rPr kumimoji="0" lang="zh-TW" altLang="en-US" sz="2000" b="1" i="0" u="none" strike="noStrike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％</a:t>
          </a:r>
          <a:endParaRPr lang="zh-TW" altLang="en-US" sz="2000" b="1" dirty="0">
            <a:solidFill>
              <a:srgbClr val="A50021"/>
            </a:solidFill>
          </a:endParaRPr>
        </a:p>
      </dgm:t>
    </dgm:pt>
    <dgm:pt modelId="{CF705E43-D4E3-445F-A9BF-79B89FCD6AA7}" type="parTrans" cxnId="{9174AFCB-FD65-4F74-B134-C4A142271883}">
      <dgm:prSet/>
      <dgm:spPr/>
      <dgm:t>
        <a:bodyPr/>
        <a:lstStyle/>
        <a:p>
          <a:endParaRPr lang="zh-TW" altLang="en-US" sz="1800"/>
        </a:p>
      </dgm:t>
    </dgm:pt>
    <dgm:pt modelId="{9F6C851B-C5F6-4317-9BC5-C1C01FF6E324}" type="sibTrans" cxnId="{9174AFCB-FD65-4F74-B134-C4A142271883}">
      <dgm:prSet/>
      <dgm:spPr/>
      <dgm:t>
        <a:bodyPr/>
        <a:lstStyle/>
        <a:p>
          <a:endParaRPr lang="zh-TW" altLang="en-US" sz="1800"/>
        </a:p>
      </dgm:t>
    </dgm:pt>
    <dgm:pt modelId="{2B46A43F-321E-463F-A823-90C8229112E1}">
      <dgm:prSet custT="1"/>
      <dgm:spPr/>
      <dgm:t>
        <a:bodyPr/>
        <a:lstStyle/>
        <a:p>
          <a:pPr rtl="0"/>
          <a:r>
            <a:rPr kumimoji="0" lang="zh-TW" altLang="en-US" sz="2000" b="1" i="0" u="none" strike="noStrike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實習機構對學生的學習成績，佔</a:t>
          </a:r>
          <a:r>
            <a:rPr kumimoji="0" lang="en-US" altLang="zh-TW" sz="2000" b="1" i="0" u="none" strike="noStrike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60</a:t>
          </a:r>
          <a:r>
            <a:rPr kumimoji="0" lang="zh-TW" altLang="en-US" sz="2000" b="1" i="0" u="none" strike="noStrike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％</a:t>
          </a:r>
          <a:endParaRPr lang="zh-TW" altLang="en-US" sz="2000" b="1" dirty="0">
            <a:solidFill>
              <a:srgbClr val="0000FF"/>
            </a:solidFill>
          </a:endParaRPr>
        </a:p>
      </dgm:t>
    </dgm:pt>
    <dgm:pt modelId="{76635072-58DD-4982-844F-E98E5E806112}" type="parTrans" cxnId="{4402755E-1B3B-47C1-8C1D-2E6505E7EF20}">
      <dgm:prSet/>
      <dgm:spPr/>
      <dgm:t>
        <a:bodyPr/>
        <a:lstStyle/>
        <a:p>
          <a:endParaRPr lang="zh-TW" altLang="en-US" sz="1800"/>
        </a:p>
      </dgm:t>
    </dgm:pt>
    <dgm:pt modelId="{9661AF7F-741C-4E30-A74F-9F58369EE192}" type="sibTrans" cxnId="{4402755E-1B3B-47C1-8C1D-2E6505E7EF20}">
      <dgm:prSet/>
      <dgm:spPr/>
      <dgm:t>
        <a:bodyPr/>
        <a:lstStyle/>
        <a:p>
          <a:endParaRPr lang="zh-TW" altLang="en-US" sz="1800"/>
        </a:p>
      </dgm:t>
    </dgm:pt>
    <dgm:pt modelId="{6C0890FA-BC66-4193-8525-11C88E18A626}">
      <dgm:prSet/>
      <dgm:spPr/>
      <dgm:t>
        <a:bodyPr/>
        <a:lstStyle/>
        <a:p>
          <a:endParaRPr kumimoji="0" lang="zh-TW" altLang="en-US" sz="1800" b="0" i="0" u="none" strike="noStrike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10B3C76-D6E9-43F5-B4B3-78D37903B59F}" type="sibTrans" cxnId="{6D70F760-4EAB-4CAF-A9CA-1EAFFDBB3F1F}">
      <dgm:prSet/>
      <dgm:spPr/>
      <dgm:t>
        <a:bodyPr/>
        <a:lstStyle/>
        <a:p>
          <a:endParaRPr lang="zh-TW" altLang="en-US" sz="1800"/>
        </a:p>
      </dgm:t>
    </dgm:pt>
    <dgm:pt modelId="{619C2B26-9B5E-45AD-A532-64DDB32C3AA6}" type="parTrans" cxnId="{6D70F760-4EAB-4CAF-A9CA-1EAFFDBB3F1F}">
      <dgm:prSet/>
      <dgm:spPr/>
      <dgm:t>
        <a:bodyPr/>
        <a:lstStyle/>
        <a:p>
          <a:endParaRPr lang="zh-TW" altLang="en-US" sz="1800"/>
        </a:p>
      </dgm:t>
    </dgm:pt>
    <dgm:pt modelId="{FE8B1711-1112-49E2-8F87-0AEEF30E175F}">
      <dgm:prSet phldrT="[文字]" custT="1"/>
      <dgm:spPr/>
      <dgm:t>
        <a:bodyPr/>
        <a:lstStyle/>
        <a:p>
          <a:pPr rtl="0"/>
          <a:r>
            <a:rPr kumimoji="0" lang="en-US" altLang="zh-TW" sz="2800" b="1" i="0" u="none" strike="noStrike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100%</a:t>
          </a:r>
          <a:endParaRPr lang="zh-TW" altLang="en-US" sz="28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7E086E-DB52-43FC-8EBE-13CC5A0CF76A}" type="sibTrans" cxnId="{CC8D63D0-4E40-42B5-AE2B-12C44DA142E5}">
      <dgm:prSet/>
      <dgm:spPr/>
      <dgm:t>
        <a:bodyPr/>
        <a:lstStyle/>
        <a:p>
          <a:endParaRPr lang="zh-TW" altLang="en-US" sz="1800"/>
        </a:p>
      </dgm:t>
    </dgm:pt>
    <dgm:pt modelId="{E1472A44-FE3E-4B38-944F-9AE637C8FB6E}" type="parTrans" cxnId="{CC8D63D0-4E40-42B5-AE2B-12C44DA142E5}">
      <dgm:prSet/>
      <dgm:spPr/>
      <dgm:t>
        <a:bodyPr/>
        <a:lstStyle/>
        <a:p>
          <a:endParaRPr lang="zh-TW" altLang="en-US" sz="1800"/>
        </a:p>
      </dgm:t>
    </dgm:pt>
    <dgm:pt modelId="{3FFAEEC9-72AF-462E-A482-472D682E4460}" type="pres">
      <dgm:prSet presAssocID="{2F5E787D-7391-44E9-AAE7-00813632E13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5D0371-1A3E-4F8C-AF3C-2476AE4A403C}" type="pres">
      <dgm:prSet presAssocID="{2F5E787D-7391-44E9-AAE7-00813632E13D}" presName="ellipse" presStyleLbl="trBgShp" presStyleIdx="0" presStyleCnt="1"/>
      <dgm:spPr/>
    </dgm:pt>
    <dgm:pt modelId="{45500784-1073-4FDB-B7BA-F2DB4A43A9D4}" type="pres">
      <dgm:prSet presAssocID="{2F5E787D-7391-44E9-AAE7-00813632E13D}" presName="arrow1" presStyleLbl="fgShp" presStyleIdx="0" presStyleCnt="1" custScaleY="163080" custLinFactNeighborX="31188" custLinFactNeighborY="18932"/>
      <dgm:spPr/>
    </dgm:pt>
    <dgm:pt modelId="{66D594CE-DB9E-47A8-A48A-5A20F120D8E3}" type="pres">
      <dgm:prSet presAssocID="{2F5E787D-7391-44E9-AAE7-00813632E13D}" presName="rectangle" presStyleLbl="revTx" presStyleIdx="0" presStyleCnt="1" custScaleX="123279" custScaleY="94136" custLinFactNeighborX="10267" custLinFactNeighborY="6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C27C0D-4159-4592-A876-8C042C87D60F}" type="pres">
      <dgm:prSet presAssocID="{D6763390-A280-4DBC-A359-0FDF0AEC6CD0}" presName="item1" presStyleLbl="node1" presStyleIdx="0" presStyleCnt="3" custScaleX="179499" custScaleY="132383" custLinFactNeighborX="5807" custLinFactNeighborY="257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F30BF2-917A-4C2F-99B5-82FFC3283ECF}" type="pres">
      <dgm:prSet presAssocID="{2B46A43F-321E-463F-A823-90C8229112E1}" presName="item2" presStyleLbl="node1" presStyleIdx="1" presStyleCnt="3" custScaleX="162831" custScaleY="104275" custLinFactNeighborX="-7742" custLinFactNeighborY="-188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A89954-A7D7-4634-A8A7-05FAC5D045C6}" type="pres">
      <dgm:prSet presAssocID="{FE8B1711-1112-49E2-8F87-0AEEF30E175F}" presName="item3" presStyleLbl="node1" presStyleIdx="2" presStyleCnt="3" custScaleX="155278" custScaleY="100049" custLinFactNeighborX="35585" custLinFactNeighborY="53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548B45-1FE2-4542-AD93-0A5E2664812A}" type="pres">
      <dgm:prSet presAssocID="{2F5E787D-7391-44E9-AAE7-00813632E13D}" presName="funnel" presStyleLbl="trAlignAcc1" presStyleIdx="0" presStyleCnt="1" custScaleX="134460" custScaleY="113964" custLinFactNeighborX="4028" custLinFactNeighborY="3766"/>
      <dgm:spPr/>
    </dgm:pt>
  </dgm:ptLst>
  <dgm:cxnLst>
    <dgm:cxn modelId="{187ADF51-7212-460E-B491-93F6303033AA}" type="presOf" srcId="{2F5E787D-7391-44E9-AAE7-00813632E13D}" destId="{3FFAEEC9-72AF-462E-A482-472D682E4460}" srcOrd="0" destOrd="0" presId="urn:microsoft.com/office/officeart/2005/8/layout/funnel1"/>
    <dgm:cxn modelId="{6A9CFBCB-0AEB-456D-98FC-E2BA5C8D96D0}" type="presOf" srcId="{B682B1EA-145F-4A02-9718-6E8CE88FDE28}" destId="{8DA89954-A7D7-4634-A8A7-05FAC5D045C6}" srcOrd="0" destOrd="0" presId="urn:microsoft.com/office/officeart/2005/8/layout/funnel1"/>
    <dgm:cxn modelId="{CC8D63D0-4E40-42B5-AE2B-12C44DA142E5}" srcId="{2F5E787D-7391-44E9-AAE7-00813632E13D}" destId="{FE8B1711-1112-49E2-8F87-0AEEF30E175F}" srcOrd="3" destOrd="0" parTransId="{E1472A44-FE3E-4B38-944F-9AE637C8FB6E}" sibTransId="{8B7E086E-DB52-43FC-8EBE-13CC5A0CF76A}"/>
    <dgm:cxn modelId="{6D70F760-4EAB-4CAF-A9CA-1EAFFDBB3F1F}" srcId="{2F5E787D-7391-44E9-AAE7-00813632E13D}" destId="{6C0890FA-BC66-4193-8525-11C88E18A626}" srcOrd="4" destOrd="0" parTransId="{619C2B26-9B5E-45AD-A532-64DDB32C3AA6}" sibTransId="{B10B3C76-D6E9-43F5-B4B3-78D37903B59F}"/>
    <dgm:cxn modelId="{EDB79F4F-BA20-4323-8363-C77F8C18D5B3}" type="presOf" srcId="{2B46A43F-321E-463F-A823-90C8229112E1}" destId="{F8C27C0D-4159-4592-A876-8C042C87D60F}" srcOrd="0" destOrd="0" presId="urn:microsoft.com/office/officeart/2005/8/layout/funnel1"/>
    <dgm:cxn modelId="{448FF56A-3163-40E2-8466-603913371480}" type="presOf" srcId="{D6763390-A280-4DBC-A359-0FDF0AEC6CD0}" destId="{E7F30BF2-917A-4C2F-99B5-82FFC3283ECF}" srcOrd="0" destOrd="0" presId="urn:microsoft.com/office/officeart/2005/8/layout/funnel1"/>
    <dgm:cxn modelId="{9B51CF2F-6046-4A8F-9C0E-8579FAEA6A93}" srcId="{2F5E787D-7391-44E9-AAE7-00813632E13D}" destId="{B682B1EA-145F-4A02-9718-6E8CE88FDE28}" srcOrd="0" destOrd="0" parTransId="{D4F0DEF4-B1AB-4B76-9F90-92C3CA3F9DF7}" sibTransId="{67C9A6AA-68EA-4EC9-A2F5-67E3F53C37C4}"/>
    <dgm:cxn modelId="{4402755E-1B3B-47C1-8C1D-2E6505E7EF20}" srcId="{2F5E787D-7391-44E9-AAE7-00813632E13D}" destId="{2B46A43F-321E-463F-A823-90C8229112E1}" srcOrd="2" destOrd="0" parTransId="{76635072-58DD-4982-844F-E98E5E806112}" sibTransId="{9661AF7F-741C-4E30-A74F-9F58369EE192}"/>
    <dgm:cxn modelId="{9174AFCB-FD65-4F74-B134-C4A142271883}" srcId="{2F5E787D-7391-44E9-AAE7-00813632E13D}" destId="{D6763390-A280-4DBC-A359-0FDF0AEC6CD0}" srcOrd="1" destOrd="0" parTransId="{CF705E43-D4E3-445F-A9BF-79B89FCD6AA7}" sibTransId="{9F6C851B-C5F6-4317-9BC5-C1C01FF6E324}"/>
    <dgm:cxn modelId="{48572F60-58A0-4291-8017-FDF3BAA61D4B}" type="presOf" srcId="{FE8B1711-1112-49E2-8F87-0AEEF30E175F}" destId="{66D594CE-DB9E-47A8-A48A-5A20F120D8E3}" srcOrd="0" destOrd="0" presId="urn:microsoft.com/office/officeart/2005/8/layout/funnel1"/>
    <dgm:cxn modelId="{4C79871B-05B4-4DD0-83D4-6B438B92FF7B}" type="presParOf" srcId="{3FFAEEC9-72AF-462E-A482-472D682E4460}" destId="{815D0371-1A3E-4F8C-AF3C-2476AE4A403C}" srcOrd="0" destOrd="0" presId="urn:microsoft.com/office/officeart/2005/8/layout/funnel1"/>
    <dgm:cxn modelId="{0D29B25D-20EA-4283-BC9D-FAF681A51CAE}" type="presParOf" srcId="{3FFAEEC9-72AF-462E-A482-472D682E4460}" destId="{45500784-1073-4FDB-B7BA-F2DB4A43A9D4}" srcOrd="1" destOrd="0" presId="urn:microsoft.com/office/officeart/2005/8/layout/funnel1"/>
    <dgm:cxn modelId="{C9E55D25-30D5-408A-A2B3-7AF04B769CAF}" type="presParOf" srcId="{3FFAEEC9-72AF-462E-A482-472D682E4460}" destId="{66D594CE-DB9E-47A8-A48A-5A20F120D8E3}" srcOrd="2" destOrd="0" presId="urn:microsoft.com/office/officeart/2005/8/layout/funnel1"/>
    <dgm:cxn modelId="{976D331E-0F22-4FF1-AA56-B483F8BF4AC8}" type="presParOf" srcId="{3FFAEEC9-72AF-462E-A482-472D682E4460}" destId="{F8C27C0D-4159-4592-A876-8C042C87D60F}" srcOrd="3" destOrd="0" presId="urn:microsoft.com/office/officeart/2005/8/layout/funnel1"/>
    <dgm:cxn modelId="{7AFE6F76-A97E-418C-ACE1-D721028DF97F}" type="presParOf" srcId="{3FFAEEC9-72AF-462E-A482-472D682E4460}" destId="{E7F30BF2-917A-4C2F-99B5-82FFC3283ECF}" srcOrd="4" destOrd="0" presId="urn:microsoft.com/office/officeart/2005/8/layout/funnel1"/>
    <dgm:cxn modelId="{E2FB47FF-7F4B-4EA1-900D-CCFDF364111F}" type="presParOf" srcId="{3FFAEEC9-72AF-462E-A482-472D682E4460}" destId="{8DA89954-A7D7-4634-A8A7-05FAC5D045C6}" srcOrd="5" destOrd="0" presId="urn:microsoft.com/office/officeart/2005/8/layout/funnel1"/>
    <dgm:cxn modelId="{859880DE-C3A7-4CA7-872E-29C653F0E892}" type="presParOf" srcId="{3FFAEEC9-72AF-462E-A482-472D682E4460}" destId="{6C548B45-1FE2-4542-AD93-0A5E2664812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1D8F0-5C9D-43CB-A02D-39AC87FF6CA9}">
      <dsp:nvSpPr>
        <dsp:cNvPr id="0" name=""/>
        <dsp:cNvSpPr/>
      </dsp:nvSpPr>
      <dsp:spPr>
        <a:xfrm>
          <a:off x="1702" y="52903"/>
          <a:ext cx="3131954" cy="100177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審查申請條件</a:t>
          </a:r>
        </a:p>
      </dsp:txBody>
      <dsp:txXfrm>
        <a:off x="1702" y="52903"/>
        <a:ext cx="3131954" cy="1001772"/>
      </dsp:txXfrm>
    </dsp:sp>
    <dsp:sp modelId="{76CAEB0F-CC62-457A-A483-4C10AF85A54A}">
      <dsp:nvSpPr>
        <dsp:cNvPr id="0" name=""/>
        <dsp:cNvSpPr/>
      </dsp:nvSpPr>
      <dsp:spPr>
        <a:xfrm>
          <a:off x="1702" y="1054675"/>
          <a:ext cx="3131954" cy="3755159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送審之基本條件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具基本英文能力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通過全民英檢初級或等同能力以上之英文考試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五專實習平均成績達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80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分以上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具護理師資格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必須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選修</a:t>
          </a: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112(2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「跨文化護理」之課程</a:t>
          </a:r>
        </a:p>
      </dsp:txBody>
      <dsp:txXfrm>
        <a:off x="1702" y="1054675"/>
        <a:ext cx="3131954" cy="3755159"/>
      </dsp:txXfrm>
    </dsp:sp>
    <dsp:sp modelId="{1DB985EA-E050-4DCF-9E87-295EB6D31425}">
      <dsp:nvSpPr>
        <dsp:cNvPr id="0" name=""/>
        <dsp:cNvSpPr/>
      </dsp:nvSpPr>
      <dsp:spPr>
        <a:xfrm>
          <a:off x="3576421" y="52903"/>
          <a:ext cx="3243014" cy="100177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書面審查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(50%)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,202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年截止收件</a:t>
          </a:r>
        </a:p>
      </dsp:txBody>
      <dsp:txXfrm>
        <a:off x="3576421" y="52903"/>
        <a:ext cx="3243014" cy="1001772"/>
      </dsp:txXfrm>
    </dsp:sp>
    <dsp:sp modelId="{1B78F7AF-9501-400E-9D9A-21CA2D422A22}">
      <dsp:nvSpPr>
        <dsp:cNvPr id="0" name=""/>
        <dsp:cNvSpPr/>
      </dsp:nvSpPr>
      <dsp:spPr>
        <a:xfrm>
          <a:off x="3572130" y="1054675"/>
          <a:ext cx="3251595" cy="3755159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評分標準</a:t>
          </a:r>
          <a:r>
            <a:rPr lang="en-US" altLang="zh-TW" sz="18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18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需附佐證資料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入學成績</a:t>
          </a:r>
          <a:endParaRPr lang="zh-TW" altLang="en-US" sz="1800" b="1" u="sng" kern="1200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五專實習平均成績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英文自傳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(100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字以上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英文學習動機和學習目標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(100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字以上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其他能力證明</a:t>
          </a:r>
        </a:p>
      </dsp:txBody>
      <dsp:txXfrm>
        <a:off x="3572130" y="1054675"/>
        <a:ext cx="3251595" cy="3755159"/>
      </dsp:txXfrm>
    </dsp:sp>
    <dsp:sp modelId="{2470F3E2-AC18-4C24-B17D-BB7379DE4315}">
      <dsp:nvSpPr>
        <dsp:cNvPr id="0" name=""/>
        <dsp:cNvSpPr/>
      </dsp:nvSpPr>
      <dsp:spPr>
        <a:xfrm>
          <a:off x="7262200" y="52903"/>
          <a:ext cx="3131954" cy="100177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口試審查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(50%)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62200" y="52903"/>
        <a:ext cx="3131954" cy="1001772"/>
      </dsp:txXfrm>
    </dsp:sp>
    <dsp:sp modelId="{4E208357-5F6E-4728-86A6-4D52D21D971B}">
      <dsp:nvSpPr>
        <dsp:cNvPr id="0" name=""/>
        <dsp:cNvSpPr/>
      </dsp:nvSpPr>
      <dsp:spPr>
        <a:xfrm>
          <a:off x="7262200" y="1054675"/>
          <a:ext cx="3131954" cy="3755159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口試時間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另行安排通知口試時間及地點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從第一階段篩選前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50%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，再進行第二階段評比：書審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(50%)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r>
            <a:rPr lang="zh-TW" altLang="en-US" sz="1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口試</a:t>
          </a:r>
          <a:r>
            <a:rPr lang="en-US" altLang="en-US" sz="1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(50%)</a:t>
          </a:r>
          <a:r>
            <a:rPr lang="zh-TW" altLang="en-US" sz="1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英文自我介紹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/>
        </a:p>
      </dsp:txBody>
      <dsp:txXfrm>
        <a:off x="7262200" y="1054675"/>
        <a:ext cx="3131954" cy="3755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D0371-1A3E-4F8C-AF3C-2476AE4A403C}">
      <dsp:nvSpPr>
        <dsp:cNvPr id="0" name=""/>
        <dsp:cNvSpPr/>
      </dsp:nvSpPr>
      <dsp:spPr>
        <a:xfrm>
          <a:off x="1892210" y="316427"/>
          <a:ext cx="3762227" cy="13065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00784-1073-4FDB-B7BA-F2DB4A43A9D4}">
      <dsp:nvSpPr>
        <dsp:cNvPr id="0" name=""/>
        <dsp:cNvSpPr/>
      </dsp:nvSpPr>
      <dsp:spPr>
        <a:xfrm>
          <a:off x="3641996" y="3456946"/>
          <a:ext cx="729113" cy="76098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594CE-DB9E-47A8-A48A-5A20F120D8E3}">
      <dsp:nvSpPr>
        <dsp:cNvPr id="0" name=""/>
        <dsp:cNvSpPr/>
      </dsp:nvSpPr>
      <dsp:spPr>
        <a:xfrm>
          <a:off x="1981250" y="3914738"/>
          <a:ext cx="4314452" cy="823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100%</a:t>
          </a:r>
          <a:endParaRPr lang="zh-TW" altLang="en-US" sz="28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1250" y="3914738"/>
        <a:ext cx="4314452" cy="823630"/>
      </dsp:txXfrm>
    </dsp:sp>
    <dsp:sp modelId="{F8C27C0D-4159-4592-A876-8C042C87D60F}">
      <dsp:nvSpPr>
        <dsp:cNvPr id="0" name=""/>
        <dsp:cNvSpPr/>
      </dsp:nvSpPr>
      <dsp:spPr>
        <a:xfrm>
          <a:off x="2814565" y="1848869"/>
          <a:ext cx="2355753" cy="1737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實習機構對學生的學習成績，佔</a:t>
          </a:r>
          <a:r>
            <a: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60</a:t>
          </a:r>
          <a:r>
            <a: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％</a:t>
          </a:r>
          <a:endParaRPr lang="zh-TW" altLang="en-US" sz="2000" b="1" kern="1200" dirty="0">
            <a:solidFill>
              <a:srgbClr val="0000FF"/>
            </a:solidFill>
          </a:endParaRPr>
        </a:p>
      </dsp:txBody>
      <dsp:txXfrm>
        <a:off x="3159557" y="2103305"/>
        <a:ext cx="1665769" cy="1228529"/>
      </dsp:txXfrm>
    </dsp:sp>
    <dsp:sp modelId="{E7F30BF2-917A-4C2F-99B5-82FFC3283ECF}">
      <dsp:nvSpPr>
        <dsp:cNvPr id="0" name=""/>
        <dsp:cNvSpPr/>
      </dsp:nvSpPr>
      <dsp:spPr>
        <a:xfrm>
          <a:off x="1807024" y="464331"/>
          <a:ext cx="2137002" cy="1368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學生實習成果報告，佔</a:t>
          </a:r>
          <a:r>
            <a: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</a:t>
          </a:r>
          <a:r>
            <a: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％</a:t>
          </a:r>
          <a:endParaRPr lang="zh-TW" altLang="en-US" sz="2000" b="1" kern="1200" dirty="0">
            <a:solidFill>
              <a:srgbClr val="A50021"/>
            </a:solidFill>
          </a:endParaRPr>
        </a:p>
      </dsp:txBody>
      <dsp:txXfrm>
        <a:off x="2119981" y="664745"/>
        <a:ext cx="1511088" cy="967682"/>
      </dsp:txXfrm>
    </dsp:sp>
    <dsp:sp modelId="{8DA89954-A7D7-4634-A8A7-05FAC5D045C6}">
      <dsp:nvSpPr>
        <dsp:cNvPr id="0" name=""/>
        <dsp:cNvSpPr/>
      </dsp:nvSpPr>
      <dsp:spPr>
        <a:xfrm>
          <a:off x="3766782" y="492065"/>
          <a:ext cx="2037876" cy="1313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i="0" u="none" strike="noStrike" kern="1200" cap="none" spc="0" normalizeH="0" baseline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教師訪視成績，佔</a:t>
          </a:r>
          <a:r>
            <a:rPr kumimoji="0" lang="en-US" altLang="en-US" sz="2000" b="1" i="0" u="none" strike="noStrike" kern="1200" cap="none" spc="0" normalizeH="0" baseline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</a:t>
          </a:r>
          <a:r>
            <a:rPr kumimoji="0" lang="zh-TW" altLang="en-US" sz="2000" b="1" i="0" u="none" strike="noStrike" kern="1200" cap="none" spc="0" normalizeH="0" baseline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％</a:t>
          </a:r>
        </a:p>
      </dsp:txBody>
      <dsp:txXfrm>
        <a:off x="4065222" y="684356"/>
        <a:ext cx="1440996" cy="928466"/>
      </dsp:txXfrm>
    </dsp:sp>
    <dsp:sp modelId="{6C548B45-1FE2-4542-AD93-0A5E2664812A}">
      <dsp:nvSpPr>
        <dsp:cNvPr id="0" name=""/>
        <dsp:cNvSpPr/>
      </dsp:nvSpPr>
      <dsp:spPr>
        <a:xfrm>
          <a:off x="1198595" y="50973"/>
          <a:ext cx="5490052" cy="372255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22C4B-7BCD-46A8-8832-FCCAA3201F0B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416C0-6579-49E4-BC68-2CB422F49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89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?utm_source=link-attribution&amp;utm_medium=referral&amp;utm_campaign=image&amp;utm_content=84144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?utm_source=link-attribution&amp;utm_medium=referral&amp;utm_campaign=image&amp;utm_content=2906526" TargetMode="External"/><Relationship Id="rId5" Type="http://schemas.openxmlformats.org/officeDocument/2006/relationships/hyperlink" Target="https://pixabay.com/users/Skitterphoto-324082/?utm_source=link-attribution&amp;utm_medium=referral&amp;utm_campaign=image&amp;utm_content=2906526" TargetMode="External"/><Relationship Id="rId4" Type="http://schemas.openxmlformats.org/officeDocument/2006/relationships/hyperlink" Target="https://pixabay.com/?utm_source=link-attribution&amp;utm_medium=referral&amp;utm_campaign=image&amp;utm_content=84144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32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732B1-B1B3-4C8A-8430-4C24DB70AD9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75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Image by </a:t>
            </a:r>
            <a:r>
              <a:rPr lang="en-US" altLang="zh-TW" u="sng" dirty="0">
                <a:hlinkClick r:id="rId3"/>
              </a:rPr>
              <a:t>Free-Photos</a:t>
            </a:r>
            <a:r>
              <a:rPr lang="en-US" altLang="zh-TW" dirty="0"/>
              <a:t> from </a:t>
            </a:r>
            <a:r>
              <a:rPr lang="en-US" altLang="zh-TW" u="sng" dirty="0" err="1">
                <a:hlinkClick r:id="rId4"/>
              </a:rPr>
              <a:t>Pixabay</a:t>
            </a:r>
            <a:r>
              <a:rPr lang="en-US" altLang="zh-TW" dirty="0"/>
              <a:t> </a:t>
            </a:r>
          </a:p>
          <a:p>
            <a:endParaRPr lang="en-US" dirty="0"/>
          </a:p>
          <a:p>
            <a:r>
              <a:rPr lang="en-US" altLang="zh-TW" dirty="0"/>
              <a:t>He that travels far knows much.</a:t>
            </a:r>
          </a:p>
          <a:p>
            <a:endParaRPr lang="en-US" dirty="0"/>
          </a:p>
          <a:p>
            <a:r>
              <a:rPr lang="en-US" altLang="zh-TW" dirty="0"/>
              <a:t>Image by </a:t>
            </a:r>
            <a:r>
              <a:rPr lang="en-US" altLang="zh-TW" u="sng" dirty="0">
                <a:hlinkClick r:id="rId5"/>
              </a:rPr>
              <a:t>Rudy and Peter </a:t>
            </a:r>
            <a:r>
              <a:rPr lang="en-US" altLang="zh-TW" u="sng" dirty="0" err="1">
                <a:hlinkClick r:id="rId5"/>
              </a:rPr>
              <a:t>Skitterians</a:t>
            </a:r>
            <a:r>
              <a:rPr lang="en-US" altLang="zh-TW" dirty="0"/>
              <a:t> from </a:t>
            </a:r>
            <a:r>
              <a:rPr lang="en-US" altLang="zh-TW" u="sng" dirty="0" err="1">
                <a:hlinkClick r:id="rId6"/>
              </a:rPr>
              <a:t>Pixabay</a:t>
            </a:r>
            <a:r>
              <a:rPr lang="en-US" altLang="zh-TW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69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9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941">
              <a:spcBef>
                <a:spcPts val="604"/>
              </a:spcBef>
              <a:buClr>
                <a:srgbClr val="F0A22E"/>
              </a:buClr>
              <a:buSzPct val="70000"/>
              <a:defRPr/>
            </a:pP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壹、實習學分及時數</a:t>
            </a:r>
          </a:p>
          <a:p>
            <a:pPr marL="275983" indent="-275983" defTabSz="919941">
              <a:spcBef>
                <a:spcPts val="604"/>
              </a:spcBef>
              <a:buClr>
                <a:srgbClr val="F0A22E"/>
              </a:buClr>
              <a:buSzPct val="70000"/>
              <a:buFont typeface="Wingdings"/>
              <a:buChar char="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母嬰護理實習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80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小時、社區護理實習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80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小時，合計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160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小時，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學分。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人一組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919941">
              <a:spcBef>
                <a:spcPts val="604"/>
              </a:spcBef>
              <a:buClr>
                <a:srgbClr val="F0A22E"/>
              </a:buClr>
              <a:buSzPct val="70000"/>
              <a:defRPr/>
            </a:pP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919941">
              <a:spcBef>
                <a:spcPts val="604"/>
              </a:spcBef>
              <a:buClr>
                <a:srgbClr val="F0A22E"/>
              </a:buClr>
              <a:buSzPct val="70000"/>
              <a:defRPr/>
            </a:pP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貳、學習成效評估</a:t>
            </a:r>
          </a:p>
          <a:p>
            <a:pPr marL="275983" indent="-275983" defTabSz="919941">
              <a:spcBef>
                <a:spcPts val="604"/>
              </a:spcBef>
              <a:buClr>
                <a:srgbClr val="F0A22E"/>
              </a:buClr>
              <a:buSzPct val="70000"/>
              <a:buFont typeface="Wingdings"/>
              <a:buChar char="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本系海外專業實習成效評估，包含下述三項</a:t>
            </a:r>
          </a:p>
          <a:p>
            <a:pPr defTabSz="919941">
              <a:spcBef>
                <a:spcPts val="604"/>
              </a:spcBef>
              <a:buClr>
                <a:srgbClr val="F0A22E"/>
              </a:buClr>
              <a:buSzPct val="70000"/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教師訪視成績，佔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％</a:t>
            </a:r>
          </a:p>
          <a:p>
            <a:pPr defTabSz="919941">
              <a:spcBef>
                <a:spcPts val="604"/>
              </a:spcBef>
              <a:buClr>
                <a:srgbClr val="F0A22E"/>
              </a:buClr>
              <a:buSzPct val="70000"/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學生實習成果報告，佔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％</a:t>
            </a:r>
          </a:p>
          <a:p>
            <a:pPr defTabSz="919941">
              <a:spcBef>
                <a:spcPts val="604"/>
              </a:spcBef>
              <a:buClr>
                <a:srgbClr val="F0A22E"/>
              </a:buClr>
              <a:buSzPct val="70000"/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實習機構對學生的學習成績，佔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％</a:t>
            </a:r>
          </a:p>
          <a:p>
            <a:pPr marL="275983" indent="-275983" defTabSz="919941">
              <a:spcBef>
                <a:spcPts val="604"/>
              </a:spcBef>
              <a:buClr>
                <a:srgbClr val="F0A22E"/>
              </a:buClr>
              <a:buSzPct val="70000"/>
              <a:buFont typeface="Wingdings"/>
              <a:buChar char="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以上實習成績的評量項目與標準皆清楚載明於本系實習手冊中，每位實習生前往實習機構前，均須參與本系舉辦之實習行前說明會，清楚了解實習內涵與相關規範。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919941">
              <a:spcBef>
                <a:spcPts val="604"/>
              </a:spcBef>
              <a:buClr>
                <a:srgbClr val="F0A22E"/>
              </a:buClr>
              <a:buSzPct val="70000"/>
              <a:defRPr/>
            </a:pP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919941">
              <a:spcBef>
                <a:spcPts val="604"/>
              </a:spcBef>
              <a:buClr>
                <a:srgbClr val="F0A22E"/>
              </a:buClr>
              <a:buSzPct val="70000"/>
              <a:defRPr/>
            </a:pP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參、預定取得簽證種類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：實習簽證。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732B1-B1B3-4C8A-8430-4C24DB70AD9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15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校內學分折抵</a:t>
            </a:r>
            <a:endParaRPr lang="en-US" altLang="zh-TW" b="1" kern="1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/>
              <a:t>海外實習時數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母嬰護理實習</a:t>
            </a:r>
            <a:r>
              <a:rPr lang="en-US" altLang="zh-TW" dirty="0"/>
              <a:t>80</a:t>
            </a:r>
            <a:r>
              <a:rPr lang="zh-TW" altLang="en-US" dirty="0"/>
              <a:t>小時、社區護理實習</a:t>
            </a:r>
            <a:r>
              <a:rPr lang="en-US" altLang="zh-TW" dirty="0"/>
              <a:t>80</a:t>
            </a:r>
            <a:r>
              <a:rPr lang="zh-TW" altLang="en-US" dirty="0"/>
              <a:t>小時，計</a:t>
            </a:r>
            <a:r>
              <a:rPr lang="en-US" altLang="zh-TW" dirty="0"/>
              <a:t>160</a:t>
            </a:r>
            <a:r>
              <a:rPr lang="zh-TW" altLang="en-US" dirty="0"/>
              <a:t>小時，</a:t>
            </a:r>
            <a:r>
              <a:rPr lang="en-US" altLang="zh-TW" dirty="0"/>
              <a:t>4</a:t>
            </a:r>
            <a:r>
              <a:rPr lang="zh-TW" altLang="en-US" dirty="0"/>
              <a:t>學分。</a:t>
            </a:r>
          </a:p>
          <a:p>
            <a:endParaRPr lang="zh-TW" altLang="en-US" dirty="0"/>
          </a:p>
          <a:p>
            <a:r>
              <a:rPr lang="zh-TW" altLang="en-US" dirty="0"/>
              <a:t>可抵</a:t>
            </a:r>
            <a:r>
              <a:rPr lang="en-US" altLang="zh-TW" dirty="0"/>
              <a:t>4</a:t>
            </a:r>
            <a:r>
              <a:rPr lang="zh-TW" altLang="en-US" dirty="0"/>
              <a:t>學分特科一門實習</a:t>
            </a:r>
            <a:r>
              <a:rPr lang="en-US" altLang="zh-TW" dirty="0"/>
              <a:t>(108-2</a:t>
            </a:r>
            <a:r>
              <a:rPr lang="zh-TW" altLang="en-US" dirty="0"/>
              <a:t>學期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+</a:t>
            </a:r>
          </a:p>
          <a:p>
            <a:r>
              <a:rPr lang="en-US" altLang="zh-TW" dirty="0"/>
              <a:t>2</a:t>
            </a:r>
            <a:r>
              <a:rPr lang="zh-TW" altLang="en-US" dirty="0"/>
              <a:t>學分一門專業選修</a:t>
            </a:r>
            <a:r>
              <a:rPr lang="en-US" altLang="zh-TW" dirty="0"/>
              <a:t>:108-2</a:t>
            </a:r>
            <a:r>
              <a:rPr lang="zh-TW" altLang="en-US" dirty="0"/>
              <a:t>學期務必加選且修過”跨文化護理”</a:t>
            </a:r>
            <a:r>
              <a:rPr lang="en-US" altLang="zh-TW" dirty="0"/>
              <a:t>(</a:t>
            </a:r>
            <a:r>
              <a:rPr lang="zh-TW" altLang="en-US" dirty="0"/>
              <a:t>週二下午</a:t>
            </a:r>
            <a:r>
              <a:rPr lang="en-US" altLang="zh-TW" dirty="0"/>
              <a:t>5~7</a:t>
            </a:r>
            <a:r>
              <a:rPr lang="zh-TW" altLang="en-US" dirty="0"/>
              <a:t>節</a:t>
            </a:r>
            <a:r>
              <a:rPr lang="en-US" altLang="zh-TW" dirty="0"/>
              <a:t>) </a:t>
            </a:r>
            <a:r>
              <a:rPr lang="zh-TW" altLang="en-US" dirty="0"/>
              <a:t>由顧家恬教師授課</a:t>
            </a:r>
          </a:p>
          <a:p>
            <a:endParaRPr lang="zh-TW" altLang="en-US" dirty="0"/>
          </a:p>
          <a:p>
            <a:r>
              <a:rPr lang="zh-TW" altLang="en-US" dirty="0"/>
              <a:t>每位同學可獲補助費用約</a:t>
            </a:r>
            <a:r>
              <a:rPr lang="en-US" altLang="zh-TW" dirty="0"/>
              <a:t>50,000</a:t>
            </a:r>
            <a:r>
              <a:rPr lang="zh-TW" altLang="en-US" dirty="0"/>
              <a:t>左右</a:t>
            </a:r>
            <a:r>
              <a:rPr lang="en-US" altLang="zh-TW" dirty="0"/>
              <a:t>(</a:t>
            </a:r>
            <a:r>
              <a:rPr lang="zh-TW" altLang="en-US" dirty="0"/>
              <a:t>機票跟生活費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同學可預估出國的費用約</a:t>
            </a:r>
            <a:r>
              <a:rPr lang="en-US" altLang="zh-TW" dirty="0"/>
              <a:t>7-8</a:t>
            </a:r>
            <a:r>
              <a:rPr lang="zh-TW" altLang="en-US" dirty="0"/>
              <a:t>萬元左右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732B1-B1B3-4C8A-8430-4C24DB70AD9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81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9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732B1-B1B3-4C8A-8430-4C24DB70AD9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1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732B1-B1B3-4C8A-8430-4C24DB70AD9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02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71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84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67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96E95-41BD-41A7-A9B6-2AE09F75D527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240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B69FE-3206-4E27-9127-F93C139141FB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08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C86DB-89BC-4D48-9087-DDBEF68B9487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FBEEC9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BEEC9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BEEC9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123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6195-2775-4AB5-9C6E-7CEF2DF54097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7535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419D-C8CF-48B0-BDB8-86165A2BC83F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2762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347874-8F11-4778-90E0-35CF60E765BD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977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08F1F-FECF-44A6-A131-020515010250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770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2DCBD-D88B-43D5-B576-48DED39D77DC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2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86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99B51-A3D1-4424-9AAF-76BBBE498C63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57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BB230-1ABB-4339-8C67-1EC2A45177E9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57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ABE22-38D6-4C55-89F9-C7CF93FF6439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5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233890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63608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3648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3648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 userDrawn="1"/>
        </p:nvSpPr>
        <p:spPr>
          <a:xfrm>
            <a:off x="5748274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45454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45861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45861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 userDrawn="1"/>
        </p:nvSpPr>
        <p:spPr>
          <a:xfrm>
            <a:off x="745296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75014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5054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5054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 userDrawn="1"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40C2B055-E680-DE47-949A-41B3A5A9204A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4043587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41174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1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41174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40767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742516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noProof="0"/>
              <a:t>按一下以編輯母片副標題樣式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4098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ntro Cop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3764142" y="0"/>
            <a:ext cx="7200000" cy="6858000"/>
            <a:chOff x="-3250848" y="0"/>
            <a:chExt cx="15464501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-3250848" y="0"/>
              <a:ext cx="15464501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-3250848" y="6721475"/>
              <a:ext cx="15464501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noProof="0"/>
              <a:t>按一下以編輯母片副標題樣式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090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80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24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74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43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43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71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87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00E10-B3DC-4E42-A07F-B0072B662459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23491-5E7D-44F0-98C7-86F242A32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17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E9C7-5B5C-4AE7-8300-887DB9189FD8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44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9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fif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7%A7%81%E7%AB%8B%E5%A4%A7%E5%AD%A6" TargetMode="External"/><Relationship Id="rId2" Type="http://schemas.openxmlformats.org/officeDocument/2006/relationships/hyperlink" Target="https://baike.baidu.com/item/%E6%9B%BC%E8%B0%B7/412946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baike.baidu.com/item/%E5%B0%81%E9%97%AD%E5%BC%8F%E8%8B%B1%E8%AF%AD/3381701" TargetMode="External"/><Relationship Id="rId4" Type="http://schemas.openxmlformats.org/officeDocument/2006/relationships/hyperlink" Target="https://baike.baidu.com/item/%E5%A4%A9%E4%B8%BB%E6%95%9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forms.gle/Pmu6RgEFKWxoCxR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/>
          <a:srcRect t="5570" b="10665"/>
          <a:stretch/>
        </p:blipFill>
        <p:spPr>
          <a:xfrm>
            <a:off x="285750" y="0"/>
            <a:ext cx="12192000" cy="7101977"/>
          </a:xfrm>
          <a:prstGeom prst="rect">
            <a:avLst/>
          </a:prstGeom>
        </p:spPr>
      </p:pic>
      <p:sp>
        <p:nvSpPr>
          <p:cNvPr id="5" name="Freeform 31"/>
          <p:cNvSpPr/>
          <p:nvPr/>
        </p:nvSpPr>
        <p:spPr>
          <a:xfrm rot="21207793" flipH="1">
            <a:off x="10373266" y="2757457"/>
            <a:ext cx="495619" cy="515209"/>
          </a:xfrm>
          <a:custGeom>
            <a:avLst/>
            <a:gdLst/>
            <a:ahLst/>
            <a:cxnLst/>
            <a:rect l="l" t="t" r="r" b="b"/>
            <a:pathLst>
              <a:path w="505903" h="504638">
                <a:moveTo>
                  <a:pt x="505903" y="0"/>
                </a:moveTo>
                <a:lnTo>
                  <a:pt x="0" y="0"/>
                </a:lnTo>
                <a:lnTo>
                  <a:pt x="0" y="504638"/>
                </a:lnTo>
                <a:lnTo>
                  <a:pt x="505903" y="504638"/>
                </a:lnTo>
                <a:lnTo>
                  <a:pt x="50590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>
          <a:xfrm rot="2567560">
            <a:off x="10913710" y="3215754"/>
            <a:ext cx="2040905" cy="869217"/>
          </a:xfrm>
          <a:custGeom>
            <a:avLst/>
            <a:gdLst/>
            <a:ahLst/>
            <a:cxnLst/>
            <a:rect l="l" t="t" r="r" b="b"/>
            <a:pathLst>
              <a:path w="2359080" h="1218143">
                <a:moveTo>
                  <a:pt x="0" y="0"/>
                </a:moveTo>
                <a:lnTo>
                  <a:pt x="2359080" y="0"/>
                </a:lnTo>
                <a:lnTo>
                  <a:pt x="2359080" y="1218143"/>
                </a:lnTo>
                <a:lnTo>
                  <a:pt x="0" y="12181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2" name="Group 8"/>
          <p:cNvGrpSpPr>
            <a:grpSpLocks noChangeAspect="1"/>
          </p:cNvGrpSpPr>
          <p:nvPr/>
        </p:nvGrpSpPr>
        <p:grpSpPr>
          <a:xfrm>
            <a:off x="744407" y="4882000"/>
            <a:ext cx="1592657" cy="1922655"/>
            <a:chOff x="0" y="0"/>
            <a:chExt cx="6350000" cy="7665720"/>
          </a:xfrm>
        </p:grpSpPr>
        <p:sp>
          <p:nvSpPr>
            <p:cNvPr id="13" name="Freeform 9"/>
            <p:cNvSpPr/>
            <p:nvPr/>
          </p:nvSpPr>
          <p:spPr>
            <a:xfrm>
              <a:off x="-309880" y="-309880"/>
              <a:ext cx="6969760" cy="7975600"/>
            </a:xfrm>
            <a:custGeom>
              <a:avLst/>
              <a:gdLst/>
              <a:ahLst/>
              <a:cxnLst/>
              <a:rect l="l" t="t" r="r" b="b"/>
              <a:pathLst>
                <a:path w="6969760" h="7975600">
                  <a:moveTo>
                    <a:pt x="1239520" y="1239520"/>
                  </a:moveTo>
                  <a:cubicBezTo>
                    <a:pt x="0" y="2479040"/>
                    <a:pt x="0" y="4489450"/>
                    <a:pt x="1239520" y="5730240"/>
                  </a:cubicBezTo>
                  <a:lnTo>
                    <a:pt x="3484880" y="7975600"/>
                  </a:lnTo>
                  <a:lnTo>
                    <a:pt x="5730240" y="5730240"/>
                  </a:lnTo>
                  <a:cubicBezTo>
                    <a:pt x="6969760" y="4490720"/>
                    <a:pt x="6969760" y="2480310"/>
                    <a:pt x="5730240" y="1239520"/>
                  </a:cubicBezTo>
                  <a:cubicBezTo>
                    <a:pt x="4489450" y="0"/>
                    <a:pt x="2480310" y="0"/>
                    <a:pt x="1239520" y="1239520"/>
                  </a:cubicBezTo>
                  <a:close/>
                </a:path>
              </a:pathLst>
            </a:custGeom>
            <a:solidFill>
              <a:srgbClr val="4B96AB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10"/>
            <p:cNvSpPr/>
            <p:nvPr/>
          </p:nvSpPr>
          <p:spPr>
            <a:xfrm>
              <a:off x="246063" y="38030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1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3"/>
                    <a:pt x="2947987" y="5622982"/>
                  </a:cubicBezTo>
                  <a:cubicBezTo>
                    <a:pt x="3954625" y="5627483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blipFill>
              <a:blip r:embed="rId5"/>
              <a:stretch>
                <a:fillRect l="-24712" r="-24712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08" y="340211"/>
            <a:ext cx="2369923" cy="280806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27825" r="-3010" b="31617"/>
          <a:stretch/>
        </p:blipFill>
        <p:spPr>
          <a:xfrm>
            <a:off x="666685" y="90962"/>
            <a:ext cx="3880626" cy="1116128"/>
          </a:xfrm>
          <a:prstGeom prst="rect">
            <a:avLst/>
          </a:prstGeom>
        </p:spPr>
      </p:pic>
      <p:sp>
        <p:nvSpPr>
          <p:cNvPr id="23" name="標題 1"/>
          <p:cNvSpPr txBox="1">
            <a:spLocks/>
          </p:cNvSpPr>
          <p:nvPr/>
        </p:nvSpPr>
        <p:spPr>
          <a:xfrm>
            <a:off x="1092112" y="946348"/>
            <a:ext cx="8182971" cy="2844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教育部新南向學海築夢</a:t>
            </a:r>
            <a:r>
              <a:rPr lang="en-US" altLang="zh-TW" sz="5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b="1" dirty="0">
                <a:solidFill>
                  <a:srgbClr val="281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泰國海外實習</a:t>
            </a:r>
            <a:r>
              <a:rPr lang="en-US" altLang="zh-TW" sz="5400" b="1" dirty="0">
                <a:solidFill>
                  <a:srgbClr val="281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1" dirty="0">
                <a:solidFill>
                  <a:srgbClr val="281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b="1" dirty="0">
                <a:solidFill>
                  <a:srgbClr val="281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招募說明會</a:t>
            </a:r>
          </a:p>
        </p:txBody>
      </p:sp>
      <p:sp>
        <p:nvSpPr>
          <p:cNvPr id="24" name="副標題 2"/>
          <p:cNvSpPr txBox="1">
            <a:spLocks/>
          </p:cNvSpPr>
          <p:nvPr/>
        </p:nvSpPr>
        <p:spPr>
          <a:xfrm>
            <a:off x="1916620" y="4388736"/>
            <a:ext cx="7017488" cy="1103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112.11.16(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林麗秋 計畫主持人</a:t>
            </a:r>
          </a:p>
        </p:txBody>
      </p:sp>
      <p:sp>
        <p:nvSpPr>
          <p:cNvPr id="26" name="減號 25"/>
          <p:cNvSpPr/>
          <p:nvPr/>
        </p:nvSpPr>
        <p:spPr>
          <a:xfrm rot="5400000">
            <a:off x="-4519214" y="2739592"/>
            <a:ext cx="9354792" cy="1396661"/>
          </a:xfrm>
          <a:prstGeom prst="mathMinus">
            <a:avLst>
              <a:gd name="adj1" fmla="val 2655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0256025" y="4301897"/>
            <a:ext cx="1821321" cy="2198699"/>
            <a:chOff x="0" y="0"/>
            <a:chExt cx="6350000" cy="7665720"/>
          </a:xfrm>
        </p:grpSpPr>
        <p:sp>
          <p:nvSpPr>
            <p:cNvPr id="21" name="Freeform 21"/>
            <p:cNvSpPr/>
            <p:nvPr/>
          </p:nvSpPr>
          <p:spPr>
            <a:xfrm>
              <a:off x="-309880" y="-309880"/>
              <a:ext cx="6969760" cy="7975600"/>
            </a:xfrm>
            <a:custGeom>
              <a:avLst/>
              <a:gdLst/>
              <a:ahLst/>
              <a:cxnLst/>
              <a:rect l="l" t="t" r="r" b="b"/>
              <a:pathLst>
                <a:path w="6969760" h="7975600">
                  <a:moveTo>
                    <a:pt x="1239520" y="1239520"/>
                  </a:moveTo>
                  <a:cubicBezTo>
                    <a:pt x="0" y="2479040"/>
                    <a:pt x="0" y="4489450"/>
                    <a:pt x="1239520" y="5730240"/>
                  </a:cubicBezTo>
                  <a:lnTo>
                    <a:pt x="3484880" y="7975600"/>
                  </a:lnTo>
                  <a:lnTo>
                    <a:pt x="5730240" y="5730240"/>
                  </a:lnTo>
                  <a:cubicBezTo>
                    <a:pt x="6969760" y="4490720"/>
                    <a:pt x="6969760" y="2480310"/>
                    <a:pt x="5730240" y="1239520"/>
                  </a:cubicBezTo>
                  <a:cubicBezTo>
                    <a:pt x="4489450" y="0"/>
                    <a:pt x="2480310" y="0"/>
                    <a:pt x="1239520" y="1239520"/>
                  </a:cubicBezTo>
                  <a:close/>
                </a:path>
              </a:pathLst>
            </a:custGeom>
            <a:solidFill>
              <a:srgbClr val="E05A47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Freeform 22"/>
            <p:cNvSpPr/>
            <p:nvPr/>
          </p:nvSpPr>
          <p:spPr>
            <a:xfrm>
              <a:off x="246063" y="38030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1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3"/>
                    <a:pt x="2947987" y="5622982"/>
                  </a:cubicBezTo>
                  <a:cubicBezTo>
                    <a:pt x="3954625" y="5627483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blipFill>
              <a:blip r:embed="rId8"/>
              <a:stretch>
                <a:fillRect l="223" t="-16696" r="223" b="-16696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332171" y="4578119"/>
            <a:ext cx="1655304" cy="1995134"/>
          </a:xfrm>
          <a:prstGeom prst="rect">
            <a:avLst/>
          </a:prstGeom>
        </p:spPr>
      </p:pic>
      <p:sp>
        <p:nvSpPr>
          <p:cNvPr id="7" name="Freeform 32"/>
          <p:cNvSpPr/>
          <p:nvPr/>
        </p:nvSpPr>
        <p:spPr>
          <a:xfrm>
            <a:off x="966193" y="6196537"/>
            <a:ext cx="873276" cy="608118"/>
          </a:xfrm>
          <a:custGeom>
            <a:avLst/>
            <a:gdLst/>
            <a:ahLst/>
            <a:cxnLst/>
            <a:rect l="l" t="t" r="r" b="b"/>
            <a:pathLst>
              <a:path w="873276" h="608118">
                <a:moveTo>
                  <a:pt x="0" y="0"/>
                </a:moveTo>
                <a:lnTo>
                  <a:pt x="873276" y="0"/>
                </a:lnTo>
                <a:lnTo>
                  <a:pt x="873276" y="608118"/>
                </a:lnTo>
                <a:lnTo>
                  <a:pt x="0" y="6081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4108" y="4526482"/>
            <a:ext cx="2544432" cy="2386112"/>
          </a:xfrm>
          <a:prstGeom prst="rect">
            <a:avLst/>
          </a:prstGeom>
        </p:spPr>
      </p:pic>
      <p:sp>
        <p:nvSpPr>
          <p:cNvPr id="25" name="減號 24"/>
          <p:cNvSpPr/>
          <p:nvPr/>
        </p:nvSpPr>
        <p:spPr>
          <a:xfrm rot="5400000">
            <a:off x="-4177104" y="2719019"/>
            <a:ext cx="9354795" cy="1437813"/>
          </a:xfrm>
          <a:prstGeom prst="mathMinus">
            <a:avLst>
              <a:gd name="adj1" fmla="val 2655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B41C8-4B55-458F-878B-550AD24B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11651" y="225195"/>
            <a:ext cx="11154251" cy="720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 b="1" dirty="0">
                <a:solidFill>
                  <a:srgbClr val="0000CC"/>
                </a:solidFill>
              </a:rPr>
              <a:t>書審項目 </a:t>
            </a:r>
            <a:r>
              <a:rPr lang="en-US" altLang="zh-TW" sz="4000" b="1" dirty="0">
                <a:solidFill>
                  <a:srgbClr val="0000CC"/>
                </a:solidFill>
              </a:rPr>
              <a:t>(50%)</a:t>
            </a:r>
            <a:r>
              <a:rPr lang="zh-TW" altLang="en-US" sz="4000" b="1" dirty="0">
                <a:solidFill>
                  <a:srgbClr val="0000CC"/>
                </a:solidFill>
              </a:rPr>
              <a:t>   </a:t>
            </a: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收件至</a:t>
            </a:r>
            <a:r>
              <a:rPr lang="en-US" altLang="zh-TW" sz="3200" b="1" dirty="0">
                <a:solidFill>
                  <a:srgbClr val="FF0000"/>
                </a:solidFill>
              </a:rPr>
              <a:t>2023</a:t>
            </a:r>
            <a:r>
              <a:rPr lang="zh-TW" altLang="en-US" sz="3200" b="1" dirty="0">
                <a:solidFill>
                  <a:srgbClr val="FF0000"/>
                </a:solidFill>
              </a:rPr>
              <a:t>年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11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30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日</a:t>
            </a:r>
            <a:r>
              <a:rPr lang="zh-TW" altLang="en-US" sz="3200" b="1" dirty="0">
                <a:solidFill>
                  <a:srgbClr val="FF0000"/>
                </a:solidFill>
              </a:rPr>
              <a:t>截止，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12/1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後書</a:t>
            </a:r>
            <a:r>
              <a:rPr lang="zh-TW" altLang="en-US" sz="3200" b="1" dirty="0">
                <a:solidFill>
                  <a:srgbClr val="FF0000"/>
                </a:solidFill>
              </a:rPr>
              <a:t>審</a:t>
            </a:r>
            <a:r>
              <a:rPr lang="en-US" altLang="zh-TW" sz="2400" b="1" dirty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內容版面配置區 3"/>
          <p:cNvGraphicFramePr>
            <a:graphicFrameLocks noGrp="1"/>
          </p:cNvGraphicFramePr>
          <p:nvPr>
            <p:ph idx="1"/>
          </p:nvPr>
        </p:nvGraphicFramePr>
        <p:xfrm>
          <a:off x="890648" y="1209823"/>
          <a:ext cx="9595264" cy="4896884"/>
        </p:xfrm>
        <a:graphic>
          <a:graphicData uri="http://schemas.openxmlformats.org/drawingml/2006/table">
            <a:tbl>
              <a:tblPr firstRow="1" firstCol="1" bandRow="1"/>
              <a:tblGrid>
                <a:gridCol w="3871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入學成績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(10%)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 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分以上：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 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85-89.9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分：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 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80-84.9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分：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五專實習平均成績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(10%)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 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分以上：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 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85-89.9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分：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 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80-84.9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分：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altLang="en-US" sz="20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字以上的英文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自傳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文辭流暢、表達清晰：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□敘述完整、合乎邏輯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altLang="en-US" sz="20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字以上的英文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學習計劃書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學習動機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</a:t>
                      </a:r>
                      <a:r>
                        <a:rPr lang="zh-TW" alt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清楚表達實習目標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</a:t>
                      </a:r>
                      <a:r>
                        <a:rPr lang="zh-TW" alt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實習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方向具體且與實習目標契合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其他能力證明</a:t>
                      </a:r>
                      <a:r>
                        <a:rPr 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(10%)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□專業認證</a:t>
                      </a:r>
                      <a:r>
                        <a:rPr lang="zh-TW" sz="2000" b="1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：</a:t>
                      </a:r>
                      <a:r>
                        <a:rPr lang="en-US" altLang="zh-TW" sz="2000" b="1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5</a:t>
                      </a:r>
                      <a:r>
                        <a:rPr lang="zh-TW" sz="2000" b="1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altLang="en-US" sz="2000" b="1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如</a:t>
                      </a:r>
                      <a:r>
                        <a:rPr lang="en-US" altLang="zh-TW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ACLS…</a:t>
                      </a:r>
                      <a:r>
                        <a:rPr lang="zh-TW" altLang="en-US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等，須能提出證明</a:t>
                      </a:r>
                      <a:r>
                        <a:rPr lang="en-US" altLang="zh-TW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en-US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/>
                      </a:r>
                      <a:br>
                        <a:rPr lang="en-US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</a:br>
                      <a:r>
                        <a:rPr lang="zh-TW" sz="2000" b="1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□志工時數</a:t>
                      </a:r>
                      <a:r>
                        <a:rPr lang="zh-TW" sz="2000" b="1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000" b="1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b="1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en-US" sz="2000" b="1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altLang="en-US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滿</a:t>
                      </a:r>
                      <a:r>
                        <a:rPr lang="en-US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TW" altLang="en-US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zh-TW" altLang="en-US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，</a:t>
                      </a:r>
                      <a:r>
                        <a:rPr lang="zh-TW" altLang="en-US" sz="2000" b="1" u="none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000" b="1" u="none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須能提出證明</a:t>
                      </a:r>
                      <a:endParaRPr lang="zh-TW" sz="2000" b="1" u="none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0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B41C8-4B55-458F-878B-550AD24B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878773" y="290510"/>
            <a:ext cx="8247341" cy="720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0000CC"/>
                </a:solidFill>
              </a:rPr>
              <a:t>口試項目 </a:t>
            </a:r>
            <a:r>
              <a:rPr lang="en-US" altLang="zh-TW" sz="4000" b="1" dirty="0">
                <a:solidFill>
                  <a:srgbClr val="0000CC"/>
                </a:solidFill>
              </a:rPr>
              <a:t>(50%)</a:t>
            </a:r>
            <a:endParaRPr lang="en-US" sz="3200" b="1" dirty="0">
              <a:solidFill>
                <a:srgbClr val="0000CC"/>
              </a:solidFill>
            </a:endParaRPr>
          </a:p>
        </p:txBody>
      </p:sp>
      <p:graphicFrame>
        <p:nvGraphicFramePr>
          <p:cNvPr id="10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812309"/>
              </p:ext>
            </p:extLst>
          </p:nvPr>
        </p:nvGraphicFramePr>
        <p:xfrm>
          <a:off x="878773" y="1291058"/>
          <a:ext cx="9595264" cy="4261342"/>
        </p:xfrm>
        <a:graphic>
          <a:graphicData uri="http://schemas.openxmlformats.org/drawingml/2006/table">
            <a:tbl>
              <a:tblPr firstRow="1" firstCol="1" bandRow="1"/>
              <a:tblGrid>
                <a:gridCol w="209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5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7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口試日期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i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zh-TW" altLang="en-US" sz="2000" b="1" i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b="1" i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altLang="en-US" sz="2000" b="1" i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sz="2000" b="1" i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口試時間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另行通知</a:t>
                      </a:r>
                      <a:endParaRPr lang="en-US" alt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*學生必須在安排的時間內，進行口試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分鐘，須穿著正式服裝。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77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語言能力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(30%)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聲調、語言能力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US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英文聽說：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en-US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英文讀寫：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 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溝通能力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(10%)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</a:t>
                      </a:r>
                      <a:r>
                        <a:rPr lang="zh-TW" altLang="en-US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溝通表達、</a:t>
                      </a:r>
                      <a:r>
                        <a:rPr lang="zh-TW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問題判斷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lang="zh-TW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分析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能力</a:t>
                      </a:r>
                      <a:r>
                        <a:rPr lang="zh-TW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en-US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應變能力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(5%)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領導、問題判斷</a:t>
                      </a:r>
                      <a:r>
                        <a:rPr lang="zh-TW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及應變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能力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51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儀表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(5%)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□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禮貌、態度、舉止、氣質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50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5781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zh-TW" sz="4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預期成效</a:t>
            </a:r>
            <a:endParaRPr lang="zh-TW" altLang="en-US" sz="28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481325"/>
            <a:ext cx="11029950" cy="4643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學生具備對不同文化其傳統醫療及健康促進之分析及比較能力。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完成分析泰國傳統醫療與台灣的差異心得報告一份。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針對泰國母嬰護理、社區保健系統服務與台灣的差異寫一份報告，並提出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自己的看法。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學生能尊重不同文化之健康行為，具備提供優質跨文化護理之素養。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2-1.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公開報告與分享泰國母嬰護理產後坐月子之行為以及感染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婦女的哺餵經</a:t>
            </a: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驗。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2-2.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公開報告與分享社區保健系統服務之健康行為。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666470" y="947058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預期成效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4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486" y="-247877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b="1" kern="10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海外實習執行內容</a:t>
            </a:r>
            <a:endParaRPr lang="zh-TW" altLang="en-US" sz="2400" dirty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1886" y="1164770"/>
            <a:ext cx="11125199" cy="55952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壹、實習學分及時數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母嬰護理實習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、社區護理實習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，合計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小時，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人一組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貳、學習成效評估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本系海外專業實習成效評估，包含三項</a:t>
            </a: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實習成績的評量項目與標準皆清楚載明於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本系實習手冊中，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每位實習生前往實習機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構前，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均須參與本系舉辦之實習行前說明會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，清楚了解實習內涵與相關規範。</a:t>
            </a: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參、預定取得簽證種類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：實習簽證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638002" y="631370"/>
            <a:ext cx="553998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海外實習執行內容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678406465"/>
              </p:ext>
            </p:extLst>
          </p:nvPr>
        </p:nvGraphicFramePr>
        <p:xfrm>
          <a:off x="4949370" y="2050157"/>
          <a:ext cx="7558315" cy="4666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894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897294" y="1063256"/>
            <a:ext cx="10098721" cy="6273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5863814" y="3964161"/>
            <a:ext cx="4251493" cy="11963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897294" y="3921659"/>
            <a:ext cx="4327849" cy="18008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282072" y="2091499"/>
            <a:ext cx="11255171" cy="889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996" y="-165728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kern="10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校內學分折抵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640234" y="892629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校內學分折抵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2072" y="2327720"/>
            <a:ext cx="1136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海外實習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:35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天泰國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Assumption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大學實習相關課程、實習相關作業實作及臨床實習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15117" y="4046354"/>
            <a:ext cx="4186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可抵一門特科實習，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學分    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【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母嬰護理實習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80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小時、    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社區護理實習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80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小時，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計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160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小時，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學分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171332" y="4343040"/>
            <a:ext cx="6546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可抵一門專業選修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學分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349829" y="6122308"/>
            <a:ext cx="743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每位同學可獲補助費用約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40,000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元左右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機票和生活費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弧形向右箭號 22"/>
          <p:cNvSpPr/>
          <p:nvPr/>
        </p:nvSpPr>
        <p:spPr>
          <a:xfrm>
            <a:off x="2329292" y="2996374"/>
            <a:ext cx="1296338" cy="9252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弧形箭號 (左彎) 23"/>
          <p:cNvSpPr/>
          <p:nvPr/>
        </p:nvSpPr>
        <p:spPr>
          <a:xfrm>
            <a:off x="7957914" y="3002511"/>
            <a:ext cx="1110343" cy="1013433"/>
          </a:xfrm>
          <a:prstGeom prst="curvedLeftArrow">
            <a:avLst>
              <a:gd name="adj1" fmla="val 25000"/>
              <a:gd name="adj2" fmla="val 4623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>
            <a:off x="5628105" y="3045766"/>
            <a:ext cx="8619" cy="29488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圓角矩形 31"/>
          <p:cNvSpPr/>
          <p:nvPr/>
        </p:nvSpPr>
        <p:spPr>
          <a:xfrm>
            <a:off x="1349829" y="6031000"/>
            <a:ext cx="7750628" cy="696686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7295" y="1129891"/>
            <a:ext cx="1009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112-2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學期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務必加選且修過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/>
                <a:ea typeface="新細明體"/>
                <a:cs typeface="+mn-cs"/>
              </a:rPr>
              <a:t>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跨文化護理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/>
                <a:ea typeface="標楷體"/>
                <a:cs typeface="+mn-cs"/>
              </a:rPr>
              <a:t>」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選修課程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向下箭號 7"/>
          <p:cNvSpPr/>
          <p:nvPr/>
        </p:nvSpPr>
        <p:spPr>
          <a:xfrm>
            <a:off x="5475767" y="1690577"/>
            <a:ext cx="388047" cy="626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3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D5E33D6-D847-4F4C-BA8B-75CB853F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7" name="內容版面配置區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7" y="847082"/>
            <a:ext cx="9954488" cy="58500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645992" y="626865"/>
            <a:ext cx="553998" cy="1304203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注意事項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A5644E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25BC95-9A61-42D6-889E-D19E72BED8CC}"/>
              </a:ext>
            </a:extLst>
          </p:cNvPr>
          <p:cNvSpPr txBox="1">
            <a:spLocks/>
          </p:cNvSpPr>
          <p:nvPr/>
        </p:nvSpPr>
        <p:spPr>
          <a:xfrm>
            <a:off x="460977" y="174171"/>
            <a:ext cx="2641451" cy="6729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 spc="-150" baseline="0">
                <a:solidFill>
                  <a:schemeClr val="bg1"/>
                </a:solidFill>
                <a:latin typeface="Corbel (本文)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注意事項</a:t>
            </a:r>
          </a:p>
        </p:txBody>
      </p:sp>
    </p:spTree>
    <p:extLst>
      <p:ext uri="{BB962C8B-B14F-4D97-AF65-F5344CB8AC3E}">
        <p14:creationId xmlns:p14="http://schemas.microsoft.com/office/powerpoint/2010/main" val="81855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718668" y="892628"/>
            <a:ext cx="553998" cy="16392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當地剪影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79" y="2348979"/>
            <a:ext cx="5876275" cy="2963250"/>
          </a:xfrm>
        </p:spPr>
      </p:pic>
      <p:pic>
        <p:nvPicPr>
          <p:cNvPr id="12" name="內容版面配置區 11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60282"/>
            <a:ext cx="4876800" cy="3251835"/>
          </a:xfrm>
        </p:spPr>
      </p:pic>
    </p:spTree>
    <p:extLst>
      <p:ext uri="{BB962C8B-B14F-4D97-AF65-F5344CB8AC3E}">
        <p14:creationId xmlns:p14="http://schemas.microsoft.com/office/powerpoint/2010/main" val="100778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631581" y="696685"/>
            <a:ext cx="553998" cy="16392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當地剪影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26" name="Picture 2" descr="Nurs 14 7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0" y="391886"/>
            <a:ext cx="6531429" cy="43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92" y="391886"/>
            <a:ext cx="3909296" cy="6256422"/>
          </a:xfrm>
        </p:spPr>
      </p:pic>
    </p:spTree>
    <p:extLst>
      <p:ext uri="{BB962C8B-B14F-4D97-AF65-F5344CB8AC3E}">
        <p14:creationId xmlns:p14="http://schemas.microsoft.com/office/powerpoint/2010/main" val="35793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41" y="2427514"/>
            <a:ext cx="5842362" cy="3894908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" y="200296"/>
            <a:ext cx="5394962" cy="35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6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62800" cy="16002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</a:rPr>
              <a:t>旅遊警示燈號：黃色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zh-TW" altLang="en-US" b="1" dirty="0"/>
              <a:t>泰國政府實行入境免隔離政策調整邊境檢疫措施更新旅遊警示</a:t>
            </a:r>
            <a:endParaRPr lang="en-US" altLang="zh-TW" b="1" dirty="0"/>
          </a:p>
          <a:p>
            <a:r>
              <a:rPr lang="zh-TW" altLang="en-US" b="1" dirty="0"/>
              <a:t>泰國政府因應</a:t>
            </a:r>
            <a:r>
              <a:rPr lang="en-US" altLang="zh-TW" b="1" dirty="0"/>
              <a:t>COVID-19</a:t>
            </a:r>
            <a:r>
              <a:rPr lang="zh-TW" altLang="en-US" b="1" dirty="0"/>
              <a:t>疫情發展，</a:t>
            </a:r>
            <a:r>
              <a:rPr lang="zh-TW" altLang="en-US" b="1" dirty="0">
                <a:solidFill>
                  <a:srgbClr val="C00000"/>
                </a:solidFill>
              </a:rPr>
              <a:t>已自</a:t>
            </a:r>
            <a:r>
              <a:rPr lang="en-US" altLang="zh-TW" b="1" dirty="0">
                <a:solidFill>
                  <a:srgbClr val="C00000"/>
                </a:solidFill>
              </a:rPr>
              <a:t>2022</a:t>
            </a:r>
            <a:r>
              <a:rPr lang="zh-TW" altLang="en-US" b="1" dirty="0">
                <a:solidFill>
                  <a:srgbClr val="C00000"/>
                </a:solidFill>
              </a:rPr>
              <a:t>年</a:t>
            </a:r>
            <a:r>
              <a:rPr lang="en-US" altLang="zh-TW" b="1" dirty="0">
                <a:solidFill>
                  <a:srgbClr val="C00000"/>
                </a:solidFill>
              </a:rPr>
              <a:t>10</a:t>
            </a:r>
            <a:r>
              <a:rPr lang="zh-TW" altLang="en-US" b="1" dirty="0">
                <a:solidFill>
                  <a:srgbClr val="C00000"/>
                </a:solidFill>
              </a:rPr>
              <a:t>月</a:t>
            </a:r>
            <a:r>
              <a:rPr lang="en-US" altLang="zh-TW" b="1" dirty="0">
                <a:solidFill>
                  <a:srgbClr val="C00000"/>
                </a:solidFill>
              </a:rPr>
              <a:t>1</a:t>
            </a:r>
            <a:r>
              <a:rPr lang="zh-TW" altLang="en-US" b="1" dirty="0">
                <a:solidFill>
                  <a:srgbClr val="C00000"/>
                </a:solidFill>
              </a:rPr>
              <a:t>日起，取消國際旅客入境前須出示</a:t>
            </a:r>
            <a:r>
              <a:rPr lang="en-US" altLang="zh-TW" b="1" dirty="0">
                <a:solidFill>
                  <a:srgbClr val="C00000"/>
                </a:solidFill>
              </a:rPr>
              <a:t>COVID-19</a:t>
            </a:r>
            <a:r>
              <a:rPr lang="zh-TW" altLang="en-US" b="1" dirty="0">
                <a:solidFill>
                  <a:srgbClr val="C00000"/>
                </a:solidFill>
              </a:rPr>
              <a:t>相關證明文件之規定</a:t>
            </a:r>
            <a:r>
              <a:rPr lang="zh-TW" altLang="en-US" b="1" dirty="0"/>
              <a:t>，如疫苗接種證明及</a:t>
            </a:r>
            <a:r>
              <a:rPr lang="en-US" altLang="zh-TW" b="1" dirty="0"/>
              <a:t>RT-PCR</a:t>
            </a:r>
            <a:r>
              <a:rPr lang="zh-TW" altLang="en-US" b="1" dirty="0"/>
              <a:t>檢測結果</a:t>
            </a:r>
            <a:endParaRPr lang="en-US" altLang="zh-TW" b="1" dirty="0"/>
          </a:p>
          <a:p>
            <a:r>
              <a:rPr lang="zh-TW" altLang="en-US" b="1" dirty="0"/>
              <a:t>注意事項：泰國疫情雖有緩解，提醒國人在泰仍應採取必要之防護措施，及保持社交距離，以維自身安全。</a:t>
            </a:r>
            <a:r>
              <a:rPr lang="zh-TW" altLang="en-US" b="1" dirty="0">
                <a:solidFill>
                  <a:srgbClr val="C00000"/>
                </a:solidFill>
              </a:rPr>
              <a:t>建議國人出國前仍宜投保適當保額之海外醫療保險</a:t>
            </a:r>
            <a:r>
              <a:rPr lang="zh-TW" altLang="en-US" b="1" dirty="0"/>
              <a:t>，以免因染疫衍生醫療負擔。</a:t>
            </a:r>
            <a:endParaRPr lang="en-US" altLang="zh-TW" b="1" dirty="0"/>
          </a:p>
          <a:p>
            <a:r>
              <a:rPr lang="zh-TW" altLang="en-US" b="1" dirty="0"/>
              <a:t>未</a:t>
            </a:r>
            <a:r>
              <a:rPr lang="en-US" altLang="zh-TW" dirty="0"/>
              <a:t>https://www.boca.gov.tw/sp-trwa-content-1656-3e507-1.html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055" y="5328218"/>
            <a:ext cx="2602947" cy="148739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33" y="5370602"/>
            <a:ext cx="7709408" cy="14873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9711" y="4597530"/>
            <a:ext cx="1732578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4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111353"/>
            <a:ext cx="995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學海計畫</a:t>
            </a: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4" y="3525519"/>
            <a:ext cx="4876800" cy="3183466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4294967295"/>
          </p:nvPr>
        </p:nvSpPr>
        <p:spPr>
          <a:xfrm>
            <a:off x="326572" y="1484767"/>
            <a:ext cx="11016342" cy="4954587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教育部為鼓勵國內公私立大專校院選送學生赴國外大專校院研修或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企業 、機構實習 ，擴展國內具發展潛力年輕學子參與國際交流與合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作活動之機會， 以期培養具有國際視野及實務經驗之專業 人才，特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訂定本計畫。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3734013"/>
            <a:ext cx="5452381" cy="27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/>
          <a:srcRect t="5570" b="10665"/>
          <a:stretch/>
        </p:blipFill>
        <p:spPr>
          <a:xfrm>
            <a:off x="373293" y="-113067"/>
            <a:ext cx="12192000" cy="710197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27825" r="-3010" b="31617"/>
          <a:stretch/>
        </p:blipFill>
        <p:spPr>
          <a:xfrm>
            <a:off x="666685" y="90962"/>
            <a:ext cx="3880626" cy="1116128"/>
          </a:xfrm>
          <a:prstGeom prst="rect">
            <a:avLst/>
          </a:prstGeom>
        </p:spPr>
      </p:pic>
      <p:sp>
        <p:nvSpPr>
          <p:cNvPr id="23" name="標題 1"/>
          <p:cNvSpPr txBox="1">
            <a:spLocks/>
          </p:cNvSpPr>
          <p:nvPr/>
        </p:nvSpPr>
        <p:spPr>
          <a:xfrm>
            <a:off x="1092112" y="946348"/>
            <a:ext cx="8182971" cy="2844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5400" b="1" dirty="0">
              <a:solidFill>
                <a:srgbClr val="281DB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副標題 2"/>
          <p:cNvSpPr txBox="1">
            <a:spLocks/>
          </p:cNvSpPr>
          <p:nvPr/>
        </p:nvSpPr>
        <p:spPr>
          <a:xfrm>
            <a:off x="1916620" y="4388736"/>
            <a:ext cx="7017488" cy="1103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減號 25"/>
          <p:cNvSpPr/>
          <p:nvPr/>
        </p:nvSpPr>
        <p:spPr>
          <a:xfrm rot="5400000">
            <a:off x="-4519214" y="2739592"/>
            <a:ext cx="9354792" cy="1396661"/>
          </a:xfrm>
          <a:prstGeom prst="mathMinus">
            <a:avLst>
              <a:gd name="adj1" fmla="val 2655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reeform 32"/>
          <p:cNvSpPr/>
          <p:nvPr/>
        </p:nvSpPr>
        <p:spPr>
          <a:xfrm>
            <a:off x="924239" y="5991820"/>
            <a:ext cx="873276" cy="608118"/>
          </a:xfrm>
          <a:custGeom>
            <a:avLst/>
            <a:gdLst/>
            <a:ahLst/>
            <a:cxnLst/>
            <a:rect l="l" t="t" r="r" b="b"/>
            <a:pathLst>
              <a:path w="873276" h="608118">
                <a:moveTo>
                  <a:pt x="0" y="0"/>
                </a:moveTo>
                <a:lnTo>
                  <a:pt x="873276" y="0"/>
                </a:lnTo>
                <a:lnTo>
                  <a:pt x="873276" y="608118"/>
                </a:lnTo>
                <a:lnTo>
                  <a:pt x="0" y="608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5" name="減號 24"/>
          <p:cNvSpPr/>
          <p:nvPr/>
        </p:nvSpPr>
        <p:spPr>
          <a:xfrm rot="5400000">
            <a:off x="-4177104" y="2719019"/>
            <a:ext cx="9354795" cy="1437813"/>
          </a:xfrm>
          <a:prstGeom prst="mathMinus">
            <a:avLst>
              <a:gd name="adj1" fmla="val 2655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68614" y="2779082"/>
            <a:ext cx="41802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dirty="0">
                <a:solidFill>
                  <a:srgbClr val="281DB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Thank you!</a:t>
            </a:r>
            <a:br>
              <a:rPr lang="en-US" altLang="zh-TW" sz="6000" dirty="0">
                <a:solidFill>
                  <a:srgbClr val="281DB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b="1" dirty="0">
                <a:solidFill>
                  <a:srgbClr val="281DB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感謝聆聽</a:t>
            </a:r>
            <a:endParaRPr lang="zh-TW" altLang="en-US" sz="6000" dirty="0">
              <a:solidFill>
                <a:srgbClr val="281DB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7142983" y="3069757"/>
            <a:ext cx="2132100" cy="2124538"/>
          </a:xfrm>
          <a:custGeom>
            <a:avLst/>
            <a:gdLst/>
            <a:ahLst/>
            <a:cxnLst/>
            <a:rect l="l" t="t" r="r" b="b"/>
            <a:pathLst>
              <a:path w="1642807" h="1512000">
                <a:moveTo>
                  <a:pt x="0" y="0"/>
                </a:moveTo>
                <a:lnTo>
                  <a:pt x="1642806" y="0"/>
                </a:lnTo>
                <a:lnTo>
                  <a:pt x="1642806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0" name="Freeform 4"/>
          <p:cNvSpPr/>
          <p:nvPr/>
        </p:nvSpPr>
        <p:spPr>
          <a:xfrm>
            <a:off x="8097011" y="1882518"/>
            <a:ext cx="2232321" cy="2071415"/>
          </a:xfrm>
          <a:custGeom>
            <a:avLst/>
            <a:gdLst/>
            <a:ahLst/>
            <a:cxnLst/>
            <a:rect l="l" t="t" r="r" b="b"/>
            <a:pathLst>
              <a:path w="1642807" h="1512000">
                <a:moveTo>
                  <a:pt x="0" y="0"/>
                </a:moveTo>
                <a:lnTo>
                  <a:pt x="1642806" y="0"/>
                </a:lnTo>
                <a:lnTo>
                  <a:pt x="1642806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1" name="TextBox 5"/>
          <p:cNvSpPr txBox="1"/>
          <p:nvPr/>
        </p:nvSpPr>
        <p:spPr>
          <a:xfrm>
            <a:off x="7488173" y="3614074"/>
            <a:ext cx="1123804" cy="960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2" name="TextBox 6"/>
          <p:cNvSpPr txBox="1"/>
          <p:nvPr/>
        </p:nvSpPr>
        <p:spPr>
          <a:xfrm>
            <a:off x="8611977" y="2417413"/>
            <a:ext cx="1022432" cy="95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3"/>
              </a:lnSpc>
            </a:pP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003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39" y="0"/>
            <a:ext cx="4770603" cy="80350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2" y="0"/>
            <a:ext cx="4852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0486" y="89581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補助對象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4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sz="quarter" idx="1"/>
          </p:nvPr>
        </p:nvSpPr>
        <p:spPr>
          <a:xfrm>
            <a:off x="402591" y="1421946"/>
            <a:ext cx="11375751" cy="4550229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具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中華民國國籍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，臺灣地區設有戶籍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於薦送學校就讀一學期以上之在學學生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參與學生應通過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薦送學校規定之專業及語言能力條件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依本要點規定申請計畫補助者，同一申請人，同一教育階段，以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補助一次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為限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但不同補助類型計畫名額及經費有剩餘時，薦送學校得選送學生至不同補助類型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計畫，不在此限</a:t>
            </a:r>
          </a:p>
          <a:p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21" y="3948521"/>
            <a:ext cx="4285621" cy="278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078945"/>
            <a:ext cx="4981411" cy="252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67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842443"/>
            <a:ext cx="10143235" cy="11017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實習計畫內容</a:t>
            </a:r>
            <a:r>
              <a:rPr lang="en-US" altLang="zh-TW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en-US" altLang="zh-TW" sz="4400" b="1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400" b="1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泰國首都跨文化實習</a:t>
            </a:r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母嬰護理與社區護理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638D4-E453-4BC4-A3A0-F3C51852B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3891422"/>
            <a:ext cx="1620000" cy="360000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計畫主持人</a:t>
            </a:r>
            <a:endParaRPr 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C44B71-63BE-418A-A82A-644020262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69" y="4460557"/>
            <a:ext cx="1620000" cy="862557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林麗秋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136487" y="3891422"/>
            <a:ext cx="1620000" cy="360000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帶隊實習老師</a:t>
            </a:r>
            <a:endParaRPr 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64044E-682B-419B-AB70-118D0597C6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70257" y="4460557"/>
            <a:ext cx="1620000" cy="720000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林麗秋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5" name="Picture Placeholder 44" descr="Handshake icon">
            <a:extLst>
              <a:ext uri="{FF2B5EF4-FFF2-40B4-BE49-F238E27FC236}">
                <a16:creationId xmlns:a16="http://schemas.microsoft.com/office/drawing/2014/main" id="{D18F8380-4F68-4979-BEC0-C897519AD43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0564" y="2686632"/>
            <a:ext cx="942976" cy="942976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739695-B49F-491F-9573-F501246A7F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841174" y="3891422"/>
            <a:ext cx="1620000" cy="360000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實習機構</a:t>
            </a:r>
            <a:endParaRPr 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57458-973E-473B-B43E-428D949A39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80757" y="4406127"/>
            <a:ext cx="1620000" cy="19075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泰國 易三倉大學護理學院附設醫院及社區實習機構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7" name="Picture Placeholder 46" descr="Tag icon">
            <a:extLst>
              <a:ext uri="{FF2B5EF4-FFF2-40B4-BE49-F238E27FC236}">
                <a16:creationId xmlns:a16="http://schemas.microsoft.com/office/drawing/2014/main" id="{3B1C03DA-0209-4A1A-96AE-B3FF2B5F7533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850147" y="2658508"/>
            <a:ext cx="812912" cy="812912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4406D0-E93A-4D4A-882C-3D10062297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545861" y="3891422"/>
            <a:ext cx="1620000" cy="360000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預計出國時程</a:t>
            </a:r>
            <a:endParaRPr 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0792B4-5A57-43A7-8C75-3B4261EE86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545860" y="4471443"/>
            <a:ext cx="1726532" cy="1385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2024.07.01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2024.08.05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共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35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48350F0-9CCA-4F7C-98E8-BC7969FD39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85111" y="3883387"/>
            <a:ext cx="1620000" cy="360000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補助經費</a:t>
            </a:r>
            <a:endParaRPr 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D8E4F9-1B84-4707-95BE-9EC53D7ACB9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92280" y="4504100"/>
            <a:ext cx="1620000" cy="7200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學生每人至少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9E495-0BD4-426B-909E-18FDE27BDE6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20" name="Picture Placeholder 22" descr="Group of people icon">
            <a:extLst>
              <a:ext uri="{FF2B5EF4-FFF2-40B4-BE49-F238E27FC236}">
                <a16:creationId xmlns:a16="http://schemas.microsoft.com/office/drawing/2014/main" id="{E25DFC4C-7C37-49B1-B6A5-9145D82512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514106" y="2595744"/>
            <a:ext cx="903800" cy="903800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pic>
        <p:nvPicPr>
          <p:cNvPr id="21" name="Picture Placeholder 32" descr="Lecturer at podium icon">
            <a:extLst>
              <a:ext uri="{FF2B5EF4-FFF2-40B4-BE49-F238E27FC236}">
                <a16:creationId xmlns:a16="http://schemas.microsoft.com/office/drawing/2014/main" id="{34FE467F-DFCB-454B-9B3B-9C4BF433B3C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53912" y="2664220"/>
            <a:ext cx="812913" cy="812913"/>
          </a:xfrm>
          <a:prstGeom prst="rect">
            <a:avLst/>
          </a:prstGeom>
        </p:spPr>
      </p:pic>
      <p:pic>
        <p:nvPicPr>
          <p:cNvPr id="22" name="Picture Placeholder 26" descr="Teacher pointing at board icon">
            <a:extLst>
              <a:ext uri="{FF2B5EF4-FFF2-40B4-BE49-F238E27FC236}">
                <a16:creationId xmlns:a16="http://schemas.microsoft.com/office/drawing/2014/main" id="{EF145220-68FE-4BC3-8DF6-074CABEAC0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473801" y="2686632"/>
            <a:ext cx="812912" cy="812912"/>
          </a:xfrm>
          <a:prstGeom prst="rect">
            <a:avLst/>
          </a:prstGeom>
        </p:spPr>
      </p:pic>
      <p:pic>
        <p:nvPicPr>
          <p:cNvPr id="27" name="Picture Placeholder 30" descr="Coins icon">
            <a:extLst>
              <a:ext uri="{FF2B5EF4-FFF2-40B4-BE49-F238E27FC236}">
                <a16:creationId xmlns:a16="http://schemas.microsoft.com/office/drawing/2014/main" id="{A1AA205C-54CC-4A28-9B43-520D5A97DD7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188655" y="2686632"/>
            <a:ext cx="812912" cy="812912"/>
          </a:xfrm>
        </p:spPr>
      </p:pic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448350F0-9CCA-4F7C-98E8-BC7969FD39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250548" y="3883802"/>
            <a:ext cx="1620000" cy="360000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出國人數</a:t>
            </a:r>
            <a:endParaRPr 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4FD8E4F9-1B84-4707-95BE-9EC53D7ACB9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72392" y="4536757"/>
            <a:ext cx="1620000" cy="7200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老師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名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名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728863" y="1003587"/>
            <a:ext cx="553998" cy="1881284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實習計畫內容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A5644E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46314" y="3886200"/>
            <a:ext cx="1480457" cy="348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220686" y="3886200"/>
            <a:ext cx="1469571" cy="348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071257" y="3886200"/>
            <a:ext cx="1197429" cy="348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606143" y="3886200"/>
            <a:ext cx="1513114" cy="348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7434943" y="3886200"/>
            <a:ext cx="1143000" cy="348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8992280" y="3886200"/>
            <a:ext cx="1294720" cy="3797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1926771" y="3984171"/>
            <a:ext cx="293915" cy="250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向右箭號 23"/>
          <p:cNvSpPr/>
          <p:nvPr/>
        </p:nvSpPr>
        <p:spPr>
          <a:xfrm>
            <a:off x="3690257" y="3962400"/>
            <a:ext cx="381000" cy="272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92" y="3930989"/>
            <a:ext cx="338251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4" y="3930988"/>
            <a:ext cx="34981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43" y="3908424"/>
            <a:ext cx="4143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19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10944270" y="5931190"/>
            <a:ext cx="812800" cy="52120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317" y="1745365"/>
            <a:ext cx="3451639" cy="4089756"/>
          </a:xfrm>
          <a:prstGeom prst="rect">
            <a:avLst/>
          </a:prstGeom>
        </p:spPr>
      </p:pic>
      <p:pic>
        <p:nvPicPr>
          <p:cNvPr id="11" name="內容版面配置區 10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9" y="319359"/>
            <a:ext cx="5859689" cy="1195932"/>
          </a:xfr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27" y="319359"/>
            <a:ext cx="4270543" cy="284185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9" y="1824120"/>
            <a:ext cx="3320468" cy="340973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61" y="3271035"/>
            <a:ext cx="4461531" cy="267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2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45598"/>
            <a:ext cx="11125199" cy="1492132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+mj-ea"/>
              </a:rPr>
              <a:t>易三倉大學</a:t>
            </a:r>
            <a:r>
              <a:rPr lang="zh-TW" altLang="zh-TW" sz="4000" b="1" kern="100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簡介</a:t>
            </a:r>
            <a:endParaRPr lang="zh-TW" altLang="en-US" sz="4000" b="1" kern="100" dirty="0">
              <a:solidFill>
                <a:schemeClr val="tx1"/>
              </a:solidFill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4800" y="1285875"/>
            <a:ext cx="11001375" cy="5572125"/>
          </a:xfrm>
        </p:spPr>
        <p:txBody>
          <a:bodyPr>
            <a:normAutofit/>
          </a:bodyPr>
          <a:lstStyle/>
          <a:p>
            <a:r>
              <a:rPr lang="en-US" altLang="zh-TW" dirty="0"/>
              <a:t>Assumption University </a:t>
            </a:r>
            <a:r>
              <a:rPr lang="zh-TW" altLang="en-US" dirty="0"/>
              <a:t>（中文： 易三倉大學）位於泰國首都</a:t>
            </a:r>
            <a:r>
              <a:rPr lang="zh-TW" altLang="en-US" u="sng" dirty="0">
                <a:hlinkClick r:id="rId2"/>
              </a:rPr>
              <a:t>曼谷</a:t>
            </a:r>
            <a:r>
              <a:rPr lang="zh-TW" altLang="en-US" dirty="0"/>
              <a:t>，是泰國第一所國際大學，也是泰國最早採用全英語教學的高等學府，同時也是泰國最大、聲譽最高的</a:t>
            </a:r>
            <a:r>
              <a:rPr lang="zh-TW" altLang="en-US" u="sng" dirty="0">
                <a:hlinkClick r:id="rId3"/>
              </a:rPr>
              <a:t>私立大學</a:t>
            </a:r>
            <a:r>
              <a:rPr lang="zh-TW" altLang="en-US" dirty="0"/>
              <a:t>。 </a:t>
            </a:r>
            <a:endParaRPr lang="en-US" altLang="zh-TW" dirty="0"/>
          </a:p>
          <a:p>
            <a:r>
              <a:rPr lang="zh-TW" altLang="en-US" dirty="0"/>
              <a:t>它始創於</a:t>
            </a:r>
            <a:r>
              <a:rPr lang="en-US" altLang="zh-TW" dirty="0"/>
              <a:t>1901</a:t>
            </a:r>
            <a:r>
              <a:rPr lang="zh-TW" altLang="en-US" dirty="0"/>
              <a:t>年，由致力於世界教育和慈善事業的</a:t>
            </a:r>
            <a:r>
              <a:rPr lang="zh-TW" altLang="en-US" u="sng" dirty="0">
                <a:hlinkClick r:id="rId4"/>
              </a:rPr>
              <a:t>天主教</a:t>
            </a:r>
            <a:r>
              <a:rPr lang="zh-TW" altLang="en-US" dirty="0"/>
              <a:t>聖蓋博瑞教會所主辦，是一所具有現代化管理水準的綜合性大學。 </a:t>
            </a:r>
            <a:endParaRPr lang="en-US" altLang="zh-TW" dirty="0"/>
          </a:p>
          <a:p>
            <a:r>
              <a:rPr lang="zh-TW" altLang="en-US" dirty="0"/>
              <a:t>易三倉大學設有十七個學院，可授予九十六個學科學位。學士學位（</a:t>
            </a:r>
            <a:r>
              <a:rPr lang="en-US" altLang="zh-TW" dirty="0"/>
              <a:t>39</a:t>
            </a:r>
            <a:r>
              <a:rPr lang="zh-TW" altLang="en-US" dirty="0"/>
              <a:t>門學科）、研究生文憑課程（</a:t>
            </a:r>
            <a:r>
              <a:rPr lang="en-US" altLang="zh-TW" dirty="0"/>
              <a:t>1</a:t>
            </a:r>
            <a:r>
              <a:rPr lang="zh-TW" altLang="en-US" dirty="0"/>
              <a:t>門學科）、碩士學位（</a:t>
            </a:r>
            <a:r>
              <a:rPr lang="en-US" altLang="zh-TW" dirty="0"/>
              <a:t>43</a:t>
            </a:r>
            <a:r>
              <a:rPr lang="zh-TW" altLang="en-US" dirty="0"/>
              <a:t>門學科）和博士學位（</a:t>
            </a:r>
            <a:r>
              <a:rPr lang="en-US" altLang="zh-TW" dirty="0"/>
              <a:t>13</a:t>
            </a:r>
            <a:r>
              <a:rPr lang="zh-TW" altLang="en-US" dirty="0"/>
              <a:t>門學科），採用全</a:t>
            </a:r>
            <a:r>
              <a:rPr lang="zh-TW" altLang="en-US" u="sng" dirty="0">
                <a:hlinkClick r:id="rId5"/>
              </a:rPr>
              <a:t>英語</a:t>
            </a:r>
            <a:r>
              <a:rPr lang="zh-TW" altLang="en-US" dirty="0"/>
              <a:t>教學，為其中工商管理、護理，電算等專業非常有名</a:t>
            </a:r>
            <a:r>
              <a:rPr lang="en-US" altLang="zh-TW" dirty="0"/>
              <a:t>;</a:t>
            </a:r>
            <a:r>
              <a:rPr lang="zh-TW" altLang="en-US" dirty="0"/>
              <a:t>大學部選用哈佛、耶魯等名校的材料和教程，並採取學分制計分法，一切與國際接軌。</a:t>
            </a: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651119" y="1121228"/>
            <a:ext cx="553998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易三倉大學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簡介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73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b="1" dirty="0">
                <a:latin typeface="+mj-ea"/>
              </a:rPr>
              <a:t>易三倉</a:t>
            </a:r>
            <a:r>
              <a:rPr lang="zh-TW" altLang="en-US" sz="3200" b="1" dirty="0">
                <a:latin typeface="+mj-ea"/>
                <a:cs typeface="Times New Roman" panose="02020603050405020304" pitchFamily="18" charset="0"/>
              </a:rPr>
              <a:t>大學</a:t>
            </a:r>
            <a:r>
              <a:rPr lang="en-US" altLang="zh-TW" sz="3200" b="1" dirty="0">
                <a:latin typeface="+mj-ea"/>
                <a:cs typeface="Times New Roman" panose="02020603050405020304" pitchFamily="18" charset="0"/>
              </a:rPr>
              <a:t>-</a:t>
            </a:r>
            <a:r>
              <a:rPr lang="zh-TW" altLang="en-US" sz="3200" b="1" dirty="0">
                <a:latin typeface="+mj-ea"/>
                <a:cs typeface="Times New Roman" panose="02020603050405020304" pitchFamily="18" charset="0"/>
              </a:rPr>
              <a:t>護理學院</a:t>
            </a:r>
            <a:r>
              <a:rPr lang="en-US" altLang="zh-TW" sz="3200" b="1" dirty="0">
                <a:latin typeface="+mj-ea"/>
                <a:cs typeface="Times New Roman" panose="02020603050405020304" pitchFamily="18" charset="0"/>
              </a:rPr>
              <a:t/>
            </a:r>
            <a:br>
              <a:rPr lang="en-US" altLang="zh-TW" sz="3200" b="1" dirty="0">
                <a:latin typeface="+mj-ea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護理學系是也是泰國</a:t>
            </a:r>
            <a:r>
              <a:rPr lang="en-US" altLang="zh-TW" dirty="0"/>
              <a:t>89</a:t>
            </a:r>
            <a:r>
              <a:rPr lang="zh-TW" altLang="en-US" dirty="0"/>
              <a:t>所護理學校中第一個也是唯一一個永續的國際護理課程。該校共有</a:t>
            </a:r>
            <a:r>
              <a:rPr lang="en-US" altLang="zh-TW" dirty="0"/>
              <a:t>20000</a:t>
            </a:r>
            <a:r>
              <a:rPr lang="zh-TW" altLang="en-US" dirty="0"/>
              <a:t>多名學生，</a:t>
            </a:r>
            <a:r>
              <a:rPr lang="en-US" altLang="zh-TW" dirty="0"/>
              <a:t>3000</a:t>
            </a:r>
            <a:r>
              <a:rPr lang="zh-TW" altLang="en-US" dirty="0"/>
              <a:t>多名國際學生來自世界各國。</a:t>
            </a:r>
            <a:endParaRPr lang="en-US" altLang="zh-TW" dirty="0"/>
          </a:p>
          <a:p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其實習醫院如下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endParaRPr lang="en-US" altLang="zh-TW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2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89741"/>
              </p:ext>
            </p:extLst>
          </p:nvPr>
        </p:nvGraphicFramePr>
        <p:xfrm>
          <a:off x="920933" y="3707476"/>
          <a:ext cx="9548272" cy="1872456"/>
        </p:xfrm>
        <a:graphic>
          <a:graphicData uri="http://schemas.openxmlformats.org/drawingml/2006/table">
            <a:tbl>
              <a:tblPr firstRow="1" firstCol="1" bandRow="1"/>
              <a:tblGrid>
                <a:gridCol w="238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300">
                <a:tc rowSpan="2">
                  <a:txBody>
                    <a:bodyPr/>
                    <a:lstStyle/>
                    <a:p>
                      <a:pPr algn="ctr" fontAlgn="t"/>
                      <a:endParaRPr lang="en-US" altLang="zh-TW" sz="1800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  <a:p>
                      <a:pPr algn="ctr" fontAlgn="t"/>
                      <a:endParaRPr lang="en-US" altLang="zh-TW" sz="1800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  <a:p>
                      <a:pPr algn="ctr" fontAlgn="t"/>
                      <a:endParaRPr lang="en-US" altLang="zh-TW" sz="1800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  <a:p>
                      <a:pPr algn="ctr" fontAlgn="t"/>
                      <a:r>
                        <a:rPr lang="zh-TW" altLang="en-US" sz="1800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母嬰護理</a:t>
                      </a:r>
                      <a:r>
                        <a:rPr lang="en-US" altLang="zh-TW" sz="1800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r>
                        <a:rPr lang="zh-TW" altLang="en-US" sz="1800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社區衛生</a:t>
                      </a:r>
                      <a:endParaRPr lang="zh-TW" altLang="en-US" sz="1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Vejthani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 Hospital  (Private hospital)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202124"/>
                          </a:solidFill>
                          <a:effectLst/>
                          <a:latin typeface="Arial"/>
                        </a:rPr>
                        <a:t>1 Soi Lat Phrao 111, Khlong Chan, Bang Kapi District, Bangkok 10240</a:t>
                      </a:r>
                      <a:endParaRPr lang="en-US" sz="180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1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Nopparat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Rajathanee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 Hospital (Public hospital)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rgbClr val="202124"/>
                          </a:solidFill>
                          <a:effectLst/>
                          <a:latin typeface="Arial"/>
                        </a:rPr>
                        <a:t>679 Ram </a:t>
                      </a:r>
                      <a:r>
                        <a:rPr lang="en-US" sz="1800" dirty="0" err="1">
                          <a:solidFill>
                            <a:srgbClr val="202124"/>
                          </a:solidFill>
                          <a:effectLst/>
                          <a:latin typeface="Arial"/>
                        </a:rPr>
                        <a:t>Inthra</a:t>
                      </a:r>
                      <a:r>
                        <a:rPr lang="en-US" sz="1800" dirty="0">
                          <a:solidFill>
                            <a:srgbClr val="202124"/>
                          </a:solidFill>
                          <a:effectLst/>
                          <a:latin typeface="Arial"/>
                        </a:rPr>
                        <a:t> Rd, </a:t>
                      </a:r>
                      <a:r>
                        <a:rPr lang="en-US" sz="1800" dirty="0" err="1">
                          <a:solidFill>
                            <a:srgbClr val="202124"/>
                          </a:solidFill>
                          <a:effectLst/>
                          <a:latin typeface="Arial"/>
                        </a:rPr>
                        <a:t>Khwaeng</a:t>
                      </a:r>
                      <a:r>
                        <a:rPr lang="en-US" sz="1800" dirty="0">
                          <a:solidFill>
                            <a:srgbClr val="202124"/>
                          </a:solidFill>
                          <a:effectLst/>
                          <a:latin typeface="Arial"/>
                        </a:rPr>
                        <a:t> Khan Na Yao, </a:t>
                      </a:r>
                      <a:r>
                        <a:rPr lang="en-US" sz="1800" dirty="0" err="1">
                          <a:solidFill>
                            <a:srgbClr val="202124"/>
                          </a:solidFill>
                          <a:effectLst/>
                          <a:latin typeface="Arial"/>
                        </a:rPr>
                        <a:t>Khet</a:t>
                      </a:r>
                      <a:r>
                        <a:rPr lang="en-US" sz="1800" dirty="0">
                          <a:solidFill>
                            <a:srgbClr val="202124"/>
                          </a:solidFill>
                          <a:effectLst/>
                          <a:latin typeface="Arial"/>
                        </a:rPr>
                        <a:t> Khan Na Yao, Bangkok 10230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638002" y="914400"/>
            <a:ext cx="553998" cy="29953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易三倉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大學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護理學院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95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066" y="173384"/>
            <a:ext cx="10178322" cy="1492132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zh-TW" altLang="zh-TW" sz="4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實習的目的</a:t>
            </a:r>
            <a:r>
              <a:rPr lang="zh-TW" altLang="zh-TW" sz="4800" kern="10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zh-TW" altLang="zh-TW" sz="4800" kern="10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sz="2800" dirty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70857" y="1905000"/>
            <a:ext cx="10722211" cy="45530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實習計畫目的</a:t>
            </a:r>
            <a:r>
              <a:rPr lang="en-US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學生能</a:t>
            </a:r>
            <a:endParaRPr lang="en-US" altLang="zh-TW" sz="28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8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探索佛教文化對泰國護理教育母嬰護理及社區護理的進行方式</a:t>
            </a:r>
          </a:p>
          <a:p>
            <a:pPr marL="0" indent="0">
              <a:buNone/>
            </a:pP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分析泰國母嬰護理及社區護理與台灣的異同及可借鏡之處</a:t>
            </a:r>
          </a:p>
          <a:p>
            <a:pPr marL="0" indent="0">
              <a:buNone/>
            </a:pP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學習尊重及欣賞不同文化之生活習慣與健康行為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675124" y="1175657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C3986D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實習的目的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7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90257" y="81642"/>
            <a:ext cx="3940629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篩選學生機制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2024877"/>
              </p:ext>
            </p:extLst>
          </p:nvPr>
        </p:nvGraphicFramePr>
        <p:xfrm>
          <a:off x="522513" y="1360714"/>
          <a:ext cx="10395857" cy="4862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向右箭號 5"/>
          <p:cNvSpPr/>
          <p:nvPr/>
        </p:nvSpPr>
        <p:spPr>
          <a:xfrm>
            <a:off x="3690257" y="4005943"/>
            <a:ext cx="51162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66" y="3932918"/>
            <a:ext cx="5429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1631581" y="653142"/>
            <a:ext cx="553998" cy="18812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篩選學生機制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7714" y="6396335"/>
            <a:ext cx="1141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報名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網址</a:t>
            </a:r>
            <a:r>
              <a:rPr lang="en-US" altLang="zh-TW" b="1" dirty="0">
                <a:solidFill>
                  <a:prstClr val="black"/>
                </a:solidFill>
                <a:hlinkClick r:id="rId9"/>
              </a:rPr>
              <a:t>https://</a:t>
            </a:r>
            <a:r>
              <a:rPr lang="en-US" altLang="zh-TW" b="1" dirty="0" smtClean="0">
                <a:solidFill>
                  <a:prstClr val="black"/>
                </a:solidFill>
                <a:hlinkClick r:id="rId9"/>
              </a:rPr>
              <a:t>forms.gle/Pmu6RgEFKWxoCxRSA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可先準備書審資料，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面試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時程另行公告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402966" y="4043397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爆炸 2 10"/>
          <p:cNvSpPr/>
          <p:nvPr/>
        </p:nvSpPr>
        <p:spPr>
          <a:xfrm>
            <a:off x="4103648" y="5145578"/>
            <a:ext cx="3299317" cy="1077875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12/1</a:t>
            </a:r>
            <a:r>
              <a:rPr lang="zh-TW" altLang="en-US" sz="2000" b="1" dirty="0">
                <a:solidFill>
                  <a:srgbClr val="66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書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審</a:t>
            </a:r>
          </a:p>
        </p:txBody>
      </p:sp>
      <p:sp>
        <p:nvSpPr>
          <p:cNvPr id="12" name="爆炸 2 11"/>
          <p:cNvSpPr/>
          <p:nvPr/>
        </p:nvSpPr>
        <p:spPr>
          <a:xfrm>
            <a:off x="7763961" y="4920792"/>
            <a:ext cx="3621433" cy="1302661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12/20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面試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壁窗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1639</Words>
  <Application>Microsoft Office PowerPoint</Application>
  <PresentationFormat>寬螢幕</PresentationFormat>
  <Paragraphs>231</Paragraphs>
  <Slides>21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33" baseType="lpstr">
      <vt:lpstr>微軟正黑體</vt:lpstr>
      <vt:lpstr>新細明體</vt:lpstr>
      <vt:lpstr>標楷體</vt:lpstr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Office 佈景主題</vt:lpstr>
      <vt:lpstr>壁窗</vt:lpstr>
      <vt:lpstr>PowerPoint 簡報</vt:lpstr>
      <vt:lpstr>學海計畫</vt:lpstr>
      <vt:lpstr>補助對象(學生)</vt:lpstr>
      <vt:lpstr>實習計畫內容- 泰國首都跨文化實習:母嬰護理與社區護理</vt:lpstr>
      <vt:lpstr>PowerPoint 簡報</vt:lpstr>
      <vt:lpstr>易三倉大學簡介</vt:lpstr>
      <vt:lpstr>易三倉大學-護理學院 </vt:lpstr>
      <vt:lpstr>實習的目的 </vt:lpstr>
      <vt:lpstr>篩選學生機制</vt:lpstr>
      <vt:lpstr>書審項目 (50%)   (收件至2023年11月30日截止，12/1後書審)</vt:lpstr>
      <vt:lpstr>口試項目 (50%)</vt:lpstr>
      <vt:lpstr>預期成效</vt:lpstr>
      <vt:lpstr>海外實習執行內容</vt:lpstr>
      <vt:lpstr>校內學分折抵</vt:lpstr>
      <vt:lpstr>PowerPoint 簡報</vt:lpstr>
      <vt:lpstr>PowerPoint 簡報</vt:lpstr>
      <vt:lpstr>PowerPoint 簡報</vt:lpstr>
      <vt:lpstr>  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55</cp:revision>
  <dcterms:created xsi:type="dcterms:W3CDTF">2023-08-30T05:19:04Z</dcterms:created>
  <dcterms:modified xsi:type="dcterms:W3CDTF">2023-11-16T06:11:32Z</dcterms:modified>
</cp:coreProperties>
</file>